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notesMasterIdLst>
    <p:notesMasterId r:id="rId23"/>
  </p:notesMasterIdLst>
  <p:sldIdLst>
    <p:sldId id="256" r:id="rId2"/>
    <p:sldId id="257" r:id="rId3"/>
    <p:sldId id="259" r:id="rId4"/>
    <p:sldId id="258" r:id="rId5"/>
    <p:sldId id="262" r:id="rId6"/>
    <p:sldId id="264" r:id="rId7"/>
    <p:sldId id="263" r:id="rId8"/>
    <p:sldId id="267" r:id="rId9"/>
    <p:sldId id="266" r:id="rId10"/>
    <p:sldId id="261" r:id="rId11"/>
    <p:sldId id="268" r:id="rId12"/>
    <p:sldId id="269" r:id="rId13"/>
    <p:sldId id="270" r:id="rId14"/>
    <p:sldId id="271" r:id="rId15"/>
    <p:sldId id="273" r:id="rId16"/>
    <p:sldId id="274" r:id="rId17"/>
    <p:sldId id="275" r:id="rId18"/>
    <p:sldId id="276" r:id="rId19"/>
    <p:sldId id="277" r:id="rId20"/>
    <p:sldId id="278"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0F3E"/>
    <a:srgbClr val="D40C0B"/>
    <a:srgbClr val="E51670"/>
    <a:srgbClr val="EAB423"/>
    <a:srgbClr val="80D0DB"/>
    <a:srgbClr val="49C3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607" autoAdjust="0"/>
  </p:normalViewPr>
  <p:slideViewPr>
    <p:cSldViewPr>
      <p:cViewPr varScale="1">
        <p:scale>
          <a:sx n="57" d="100"/>
          <a:sy n="57" d="100"/>
        </p:scale>
        <p:origin x="85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e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FBF7CB-BF0D-4746-9C3F-6467A302F1FE}" type="datetimeFigureOut">
              <a:rPr lang="en-CA" smtClean="0"/>
              <a:t>2019-05-03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9658B3-4728-4FC5-8D5A-75B6CCD61EB4}" type="slidenum">
              <a:rPr lang="en-CA" smtClean="0"/>
              <a:t>‹#›</a:t>
            </a:fld>
            <a:endParaRPr lang="en-CA"/>
          </a:p>
        </p:txBody>
      </p:sp>
    </p:spTree>
    <p:extLst>
      <p:ext uri="{BB962C8B-B14F-4D97-AF65-F5344CB8AC3E}">
        <p14:creationId xmlns:p14="http://schemas.microsoft.com/office/powerpoint/2010/main" val="2234531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1</a:t>
            </a:fld>
            <a:endParaRPr lang="en-CA"/>
          </a:p>
        </p:txBody>
      </p:sp>
    </p:spTree>
    <p:extLst>
      <p:ext uri="{BB962C8B-B14F-4D97-AF65-F5344CB8AC3E}">
        <p14:creationId xmlns:p14="http://schemas.microsoft.com/office/powerpoint/2010/main" val="37194664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Mention</a:t>
            </a:r>
            <a:r>
              <a:rPr lang="en-CA" baseline="0" dirty="0"/>
              <a:t> that there is a diverse range of skillsets and research interests, so get to know the other people in the room and form a team. If you have trouble forming a team, talk to one of us and we can help you get sorted</a:t>
            </a:r>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10</a:t>
            </a:fld>
            <a:endParaRPr lang="en-CA"/>
          </a:p>
        </p:txBody>
      </p:sp>
    </p:spTree>
    <p:extLst>
      <p:ext uri="{BB962C8B-B14F-4D97-AF65-F5344CB8AC3E}">
        <p14:creationId xmlns:p14="http://schemas.microsoft.com/office/powerpoint/2010/main" val="2714158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CA" baseline="0" dirty="0"/>
              <a:t>Teams of 4</a:t>
            </a:r>
          </a:p>
          <a:p>
            <a:pPr marL="171450" indent="-171450">
              <a:buFontTx/>
              <a:buChar char="-"/>
            </a:pPr>
            <a:r>
              <a:rPr lang="en-CA" baseline="0" dirty="0"/>
              <a:t>Show of hands who has a team, if teams move to side (left) </a:t>
            </a:r>
          </a:p>
          <a:p>
            <a:pPr marL="171450" indent="-171450">
              <a:buFontTx/>
              <a:buChar char="-"/>
            </a:pPr>
            <a:endParaRPr lang="en-CA" baseline="0" dirty="0"/>
          </a:p>
          <a:p>
            <a:pPr marL="0" indent="0">
              <a:buFontTx/>
              <a:buNone/>
            </a:pPr>
            <a:r>
              <a:rPr lang="en-CA" baseline="0" dirty="0"/>
              <a:t>Guidelines: </a:t>
            </a:r>
          </a:p>
          <a:p>
            <a:pPr marL="171450" indent="-171450">
              <a:buFontTx/>
              <a:buChar char="-"/>
            </a:pPr>
            <a:r>
              <a:rPr lang="en-CA" baseline="0" dirty="0"/>
              <a:t>Talk to people around you and ask 1) what dataset they would be interested in AND 2) what is your coding experience (10 </a:t>
            </a:r>
            <a:r>
              <a:rPr lang="en-CA" baseline="0" dirty="0" err="1"/>
              <a:t>mins</a:t>
            </a:r>
            <a:r>
              <a:rPr lang="en-CA" baseline="0" dirty="0"/>
              <a:t>) </a:t>
            </a:r>
          </a:p>
          <a:p>
            <a:pPr marL="171450" indent="-171450">
              <a:buFontTx/>
              <a:buChar char="-"/>
            </a:pPr>
            <a:r>
              <a:rPr lang="en-CA" baseline="0" dirty="0"/>
              <a:t>Raise hands if you don’t have a team </a:t>
            </a:r>
          </a:p>
          <a:p>
            <a:pPr marL="171450" indent="-171450">
              <a:buFontTx/>
              <a:buChar char="-"/>
            </a:pPr>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11</a:t>
            </a:fld>
            <a:endParaRPr lang="en-CA"/>
          </a:p>
        </p:txBody>
      </p:sp>
    </p:spTree>
    <p:extLst>
      <p:ext uri="{BB962C8B-B14F-4D97-AF65-F5344CB8AC3E}">
        <p14:creationId xmlns:p14="http://schemas.microsoft.com/office/powerpoint/2010/main" val="14683957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58d3cbf458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58d3cbf45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60593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58d3cbf458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58d3cbf458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Have them join the organization during registration</a:t>
            </a:r>
            <a:endParaRPr/>
          </a:p>
        </p:txBody>
      </p:sp>
    </p:spTree>
    <p:extLst>
      <p:ext uri="{BB962C8B-B14F-4D97-AF65-F5344CB8AC3E}">
        <p14:creationId xmlns:p14="http://schemas.microsoft.com/office/powerpoint/2010/main" val="3318582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8d3cbf458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8d3cbf458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7947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58d3cbf458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58d3cbf458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151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8d3cbf458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8d3cbf458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93916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8d3cbf45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8d3cbf45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5998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512f2e38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512f2e38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933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512f2e3857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512f2e385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2336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200" dirty="0">
                <a:latin typeface="HelveticaNeueLT Std" panose="020B0604020202020204" pitchFamily="34" charset="0"/>
              </a:rPr>
              <a:t>Just</a:t>
            </a:r>
            <a:r>
              <a:rPr lang="en-CA" sz="1200" baseline="0" dirty="0">
                <a:latin typeface="HelveticaNeueLT Std" panose="020B0604020202020204" pitchFamily="34" charset="0"/>
              </a:rPr>
              <a:t> to give you a little background of why we created </a:t>
            </a:r>
            <a:r>
              <a:rPr lang="en-CA" sz="1200" baseline="0" dirty="0" err="1">
                <a:latin typeface="HelveticaNeueLT Std" panose="020B0604020202020204" pitchFamily="34" charset="0"/>
              </a:rPr>
              <a:t>PsychHacks</a:t>
            </a:r>
            <a:r>
              <a:rPr lang="en-CA" sz="1200" baseline="0" dirty="0">
                <a:latin typeface="HelveticaNeueLT Std" panose="020B0604020202020204" pitchFamily="34" charset="0"/>
              </a:rPr>
              <a:t>, </a:t>
            </a:r>
            <a:r>
              <a:rPr lang="en-CA" sz="1200" dirty="0">
                <a:latin typeface="HelveticaNeueLT Std" panose="020B0604020202020204" pitchFamily="34" charset="0"/>
              </a:rPr>
              <a:t>Coding is becoming more of a necessity for</a:t>
            </a:r>
            <a:r>
              <a:rPr lang="en-CA" sz="1200" baseline="0" dirty="0">
                <a:latin typeface="HelveticaNeueLT Std" panose="020B0604020202020204" pitchFamily="34" charset="0"/>
              </a:rPr>
              <a:t> social</a:t>
            </a:r>
            <a:r>
              <a:rPr lang="en-CA" sz="1200" dirty="0">
                <a:latin typeface="HelveticaNeueLT Std" panose="020B0604020202020204" pitchFamily="34" charset="0"/>
              </a:rPr>
              <a:t> scientists, but is not often taught outside</a:t>
            </a:r>
            <a:r>
              <a:rPr lang="en-CA" sz="1200" baseline="0" dirty="0">
                <a:latin typeface="HelveticaNeueLT Std" panose="020B0604020202020204" pitchFamily="34" charset="0"/>
              </a:rPr>
              <a:t> of computer science. Most of us just end up teaching ourselves through hours of google and stack overflow. Our aim for </a:t>
            </a:r>
            <a:r>
              <a:rPr lang="en-CA" sz="1200" baseline="0" dirty="0" err="1">
                <a:latin typeface="HelveticaNeueLT Std" panose="020B0604020202020204" pitchFamily="34" charset="0"/>
              </a:rPr>
              <a:t>Psychhacks</a:t>
            </a:r>
            <a:r>
              <a:rPr lang="en-CA" sz="1200" baseline="0" dirty="0">
                <a:latin typeface="HelveticaNeueLT Std" panose="020B0604020202020204" pitchFamily="34" charset="0"/>
              </a:rPr>
              <a:t> is to provide an opportunity to learn and practice coding in a friendly and collaborative environment. </a:t>
            </a:r>
            <a:endParaRPr lang="en-CA" sz="1200" dirty="0">
              <a:latin typeface="HelveticaNeueLT Std" panose="020B0604020202020204" pitchFamily="34" charset="0"/>
            </a:endParaRPr>
          </a:p>
          <a:p>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2</a:t>
            </a:fld>
            <a:endParaRPr lang="en-CA"/>
          </a:p>
        </p:txBody>
      </p:sp>
    </p:spTree>
    <p:extLst>
      <p:ext uri="{BB962C8B-B14F-4D97-AF65-F5344CB8AC3E}">
        <p14:creationId xmlns:p14="http://schemas.microsoft.com/office/powerpoint/2010/main" val="274040518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512f2e3857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512f2e3857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79474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12f2e3857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12f2e3857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177613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3</a:t>
            </a:fld>
            <a:endParaRPr lang="en-CA"/>
          </a:p>
        </p:txBody>
      </p:sp>
    </p:spTree>
    <p:extLst>
      <p:ext uri="{BB962C8B-B14F-4D97-AF65-F5344CB8AC3E}">
        <p14:creationId xmlns:p14="http://schemas.microsoft.com/office/powerpoint/2010/main" val="3811810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4</a:t>
            </a:fld>
            <a:endParaRPr lang="en-CA"/>
          </a:p>
        </p:txBody>
      </p:sp>
    </p:spTree>
    <p:extLst>
      <p:ext uri="{BB962C8B-B14F-4D97-AF65-F5344CB8AC3E}">
        <p14:creationId xmlns:p14="http://schemas.microsoft.com/office/powerpoint/2010/main" val="30254038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Just</a:t>
            </a:r>
            <a:r>
              <a:rPr lang="en-CA" baseline="0" dirty="0"/>
              <a:t> to give you an idea of what we’re doing during this event you’ll be coming up with a research question in teams and answering it using one of the datasets we provide or choosing your own. The research question can be whatever your team is interested in, as big or small as you’d like but keep in mind you should aim to complete it in 24h.</a:t>
            </a:r>
          </a:p>
          <a:p>
            <a:endParaRPr lang="en-CA" baseline="0" dirty="0"/>
          </a:p>
          <a:p>
            <a:r>
              <a:rPr lang="en-CA" baseline="0" dirty="0"/>
              <a:t>During those 24h, you’ll be working at solving those questions as well as finding a way to best present your findings. We’ll be doing the submissions over </a:t>
            </a:r>
            <a:r>
              <a:rPr lang="en-CA" baseline="0" dirty="0" err="1"/>
              <a:t>Github</a:t>
            </a:r>
            <a:r>
              <a:rPr lang="en-CA" baseline="0" dirty="0"/>
              <a:t>, which we’ll have a fun little icebreaker on shortly. You’ll be sharing your results with everyone at the end of the day tomorrow in a short 5 minute presentation – feel free to be creative in the way you present your data! If you’ve always wanted to make something like a Shiny App or a cool interactive visualization, this is a great opportunity to do so</a:t>
            </a:r>
          </a:p>
        </p:txBody>
      </p:sp>
      <p:sp>
        <p:nvSpPr>
          <p:cNvPr id="4" name="Slide Number Placeholder 3"/>
          <p:cNvSpPr>
            <a:spLocks noGrp="1"/>
          </p:cNvSpPr>
          <p:nvPr>
            <p:ph type="sldNum" sz="quarter" idx="10"/>
          </p:nvPr>
        </p:nvSpPr>
        <p:spPr/>
        <p:txBody>
          <a:bodyPr/>
          <a:lstStyle/>
          <a:p>
            <a:fld id="{E59658B3-4728-4FC5-8D5A-75B6CCD61EB4}" type="slidenum">
              <a:rPr lang="en-CA" smtClean="0"/>
              <a:t>5</a:t>
            </a:fld>
            <a:endParaRPr lang="en-CA"/>
          </a:p>
        </p:txBody>
      </p:sp>
    </p:spTree>
    <p:extLst>
      <p:ext uri="{BB962C8B-B14F-4D97-AF65-F5344CB8AC3E}">
        <p14:creationId xmlns:p14="http://schemas.microsoft.com/office/powerpoint/2010/main" val="4201254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We’ll be judging the</a:t>
            </a:r>
            <a:r>
              <a:rPr lang="en-CA" baseline="0" dirty="0"/>
              <a:t> projects based on three categories.</a:t>
            </a:r>
            <a:endParaRPr lang="en-CA" dirty="0"/>
          </a:p>
          <a:p>
            <a:r>
              <a:rPr lang="en-CA" dirty="0"/>
              <a:t>The first</a:t>
            </a:r>
            <a:r>
              <a:rPr lang="en-CA" baseline="0" dirty="0"/>
              <a:t> is  </a:t>
            </a:r>
            <a:r>
              <a:rPr lang="en-CA" dirty="0"/>
              <a:t>Design and discovery –</a:t>
            </a:r>
            <a:r>
              <a:rPr lang="en-CA" baseline="0" dirty="0"/>
              <a:t> how creative you are with research question with datasets; scope of research question</a:t>
            </a:r>
          </a:p>
          <a:p>
            <a:r>
              <a:rPr lang="en-CA" baseline="0" dirty="0"/>
              <a:t>The next is  </a:t>
            </a:r>
          </a:p>
          <a:p>
            <a:r>
              <a:rPr lang="en-CA" baseline="0" dirty="0"/>
              <a:t>Methods – how rigorous is your solution/does analysis answer your research question</a:t>
            </a:r>
          </a:p>
          <a:p>
            <a:r>
              <a:rPr lang="en-CA" baseline="0" dirty="0"/>
              <a:t>The last is</a:t>
            </a:r>
          </a:p>
          <a:p>
            <a:r>
              <a:rPr lang="en-CA" baseline="0" dirty="0"/>
              <a:t>Execution – how you present and visualize your results, what your team could accomplish in the 24h</a:t>
            </a:r>
          </a:p>
        </p:txBody>
      </p:sp>
      <p:sp>
        <p:nvSpPr>
          <p:cNvPr id="4" name="Slide Number Placeholder 3"/>
          <p:cNvSpPr>
            <a:spLocks noGrp="1"/>
          </p:cNvSpPr>
          <p:nvPr>
            <p:ph type="sldNum" sz="quarter" idx="10"/>
          </p:nvPr>
        </p:nvSpPr>
        <p:spPr/>
        <p:txBody>
          <a:bodyPr/>
          <a:lstStyle/>
          <a:p>
            <a:fld id="{E59658B3-4728-4FC5-8D5A-75B6CCD61EB4}" type="slidenum">
              <a:rPr lang="en-CA" smtClean="0"/>
              <a:t>6</a:t>
            </a:fld>
            <a:endParaRPr lang="en-CA"/>
          </a:p>
        </p:txBody>
      </p:sp>
    </p:spTree>
    <p:extLst>
      <p:ext uri="{BB962C8B-B14F-4D97-AF65-F5344CB8AC3E}">
        <p14:creationId xmlns:p14="http://schemas.microsoft.com/office/powerpoint/2010/main" val="2239826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We have some exciting prizes for the</a:t>
            </a:r>
            <a:r>
              <a:rPr lang="en-CA" baseline="0" dirty="0"/>
              <a:t> team who comes up with the best solutions – first prize will be a $100 Amazon gift card and second prize will be a $60 dollar </a:t>
            </a:r>
            <a:r>
              <a:rPr lang="en-CA" baseline="0" dirty="0" err="1"/>
              <a:t>starbucks</a:t>
            </a:r>
            <a:r>
              <a:rPr lang="en-CA" baseline="0" dirty="0"/>
              <a:t> gift card</a:t>
            </a:r>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7</a:t>
            </a:fld>
            <a:endParaRPr lang="en-CA"/>
          </a:p>
        </p:txBody>
      </p:sp>
    </p:spTree>
    <p:extLst>
      <p:ext uri="{BB962C8B-B14F-4D97-AF65-F5344CB8AC3E}">
        <p14:creationId xmlns:p14="http://schemas.microsoft.com/office/powerpoint/2010/main" val="728655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have three datasets we’ve picked out. The first is the general social survey which is a large survey that is conducted over multiple years. It measures demographics, </a:t>
            </a:r>
            <a:r>
              <a:rPr lang="en-US" dirty="0"/>
              <a:t>attitudes and</a:t>
            </a:r>
            <a:r>
              <a:rPr lang="en-US" baseline="0" dirty="0"/>
              <a:t> </a:t>
            </a:r>
            <a:r>
              <a:rPr lang="en-US" dirty="0"/>
              <a:t>behaviors of US citizens.</a:t>
            </a:r>
          </a:p>
          <a:p>
            <a:endParaRPr lang="en-US" dirty="0"/>
          </a:p>
          <a:p>
            <a:r>
              <a:rPr lang="en-US" dirty="0"/>
              <a:t>This dataset contains data</a:t>
            </a:r>
            <a:r>
              <a:rPr lang="en-US" baseline="0" dirty="0"/>
              <a:t> </a:t>
            </a:r>
            <a:r>
              <a:rPr lang="en-US" dirty="0"/>
              <a:t>collected from healthy young</a:t>
            </a:r>
            <a:r>
              <a:rPr lang="en-US" baseline="0" dirty="0"/>
              <a:t> </a:t>
            </a:r>
            <a:r>
              <a:rPr lang="en-US" dirty="0"/>
              <a:t>adults on their memory for</a:t>
            </a:r>
            <a:r>
              <a:rPr lang="en-US" baseline="0" dirty="0"/>
              <a:t> </a:t>
            </a:r>
            <a:r>
              <a:rPr lang="en-US" dirty="0"/>
              <a:t>reward distributions in 3D</a:t>
            </a:r>
            <a:r>
              <a:rPr lang="en-US" baseline="0" dirty="0"/>
              <a:t> </a:t>
            </a:r>
            <a:r>
              <a:rPr lang="en-US" dirty="0"/>
              <a:t>virtual environments</a:t>
            </a:r>
          </a:p>
          <a:p>
            <a:endParaRPr lang="en-US" dirty="0"/>
          </a:p>
          <a:p>
            <a:r>
              <a:rPr lang="en-US" dirty="0"/>
              <a:t>This dataset contains data</a:t>
            </a:r>
            <a:r>
              <a:rPr lang="en-US" baseline="0" dirty="0"/>
              <a:t> </a:t>
            </a:r>
            <a:r>
              <a:rPr lang="en-US" dirty="0"/>
              <a:t>about eye movements and</a:t>
            </a:r>
            <a:r>
              <a:rPr lang="en-US" baseline="0" dirty="0"/>
              <a:t> </a:t>
            </a:r>
            <a:r>
              <a:rPr lang="en-US" dirty="0"/>
              <a:t>pupil size when healthy young</a:t>
            </a:r>
            <a:r>
              <a:rPr lang="en-US" baseline="0" dirty="0"/>
              <a:t> </a:t>
            </a:r>
            <a:r>
              <a:rPr lang="en-US" dirty="0"/>
              <a:t>adults passively viewed images</a:t>
            </a:r>
            <a:r>
              <a:rPr lang="en-US" baseline="0" dirty="0"/>
              <a:t> </a:t>
            </a:r>
            <a:r>
              <a:rPr lang="en-US" dirty="0"/>
              <a:t>of faces and then performed a</a:t>
            </a:r>
            <a:r>
              <a:rPr lang="en-US" baseline="0" dirty="0"/>
              <a:t> </a:t>
            </a:r>
            <a:r>
              <a:rPr lang="en-US" dirty="0"/>
              <a:t>memory</a:t>
            </a:r>
            <a:r>
              <a:rPr lang="en-US" baseline="0" dirty="0"/>
              <a:t> </a:t>
            </a:r>
            <a:r>
              <a:rPr lang="en-US" dirty="0"/>
              <a:t>test.</a:t>
            </a:r>
          </a:p>
          <a:p>
            <a:endParaRPr lang="en-US" dirty="0"/>
          </a:p>
          <a:p>
            <a:r>
              <a:rPr lang="en-CA" dirty="0"/>
              <a:t>There will be more information provided to you on each</a:t>
            </a:r>
            <a:r>
              <a:rPr lang="en-CA" baseline="0" dirty="0"/>
              <a:t> of these datasets on the </a:t>
            </a:r>
            <a:r>
              <a:rPr lang="en-CA" baseline="0" dirty="0" err="1"/>
              <a:t>Github</a:t>
            </a:r>
            <a:r>
              <a:rPr lang="en-CA" baseline="0" dirty="0"/>
              <a:t> for you to review later on</a:t>
            </a:r>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8</a:t>
            </a:fld>
            <a:endParaRPr lang="en-CA"/>
          </a:p>
        </p:txBody>
      </p:sp>
    </p:spTree>
    <p:extLst>
      <p:ext uri="{BB962C8B-B14F-4D97-AF65-F5344CB8AC3E}">
        <p14:creationId xmlns:p14="http://schemas.microsoft.com/office/powerpoint/2010/main" val="13993791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E59658B3-4728-4FC5-8D5A-75B6CCD61EB4}" type="slidenum">
              <a:rPr lang="en-CA" smtClean="0"/>
              <a:t>9</a:t>
            </a:fld>
            <a:endParaRPr lang="en-CA"/>
          </a:p>
        </p:txBody>
      </p:sp>
    </p:spTree>
    <p:extLst>
      <p:ext uri="{BB962C8B-B14F-4D97-AF65-F5344CB8AC3E}">
        <p14:creationId xmlns:p14="http://schemas.microsoft.com/office/powerpoint/2010/main" val="3253875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C9899C5-7A3E-4EB1-BAC3-2A7407F69E83}" type="datetimeFigureOut">
              <a:rPr lang="en-CA" smtClean="0"/>
              <a:t>2019-05-03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4174324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899C5-7A3E-4EB1-BAC3-2A7407F69E83}" type="datetimeFigureOut">
              <a:rPr lang="en-CA" smtClean="0"/>
              <a:t>2019-05-03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599798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899C5-7A3E-4EB1-BAC3-2A7407F69E83}" type="datetimeFigureOut">
              <a:rPr lang="en-CA" smtClean="0"/>
              <a:t>2019-05-03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8237112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8"/>
        <p:cNvGrpSpPr/>
        <p:nvPr/>
      </p:nvGrpSpPr>
      <p:grpSpPr>
        <a:xfrm>
          <a:off x="0" y="0"/>
          <a:ext cx="0" cy="0"/>
          <a:chOff x="0" y="0"/>
          <a:chExt cx="0" cy="0"/>
        </a:xfrm>
      </p:grpSpPr>
      <p:sp>
        <p:nvSpPr>
          <p:cNvPr id="35" name="Google Shape;35;p4"/>
          <p:cNvSpPr txBox="1">
            <a:spLocks noGrp="1"/>
          </p:cNvSpPr>
          <p:nvPr>
            <p:ph type="title"/>
          </p:nvPr>
        </p:nvSpPr>
        <p:spPr>
          <a:xfrm>
            <a:off x="415600" y="546667"/>
            <a:ext cx="11360800" cy="8104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415600" y="1639833"/>
            <a:ext cx="11360800" cy="44520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37" name="Google Shape;37;p4"/>
          <p:cNvSpPr txBox="1">
            <a:spLocks noGrp="1"/>
          </p:cNvSpPr>
          <p:nvPr>
            <p:ph type="sldNum" idx="12"/>
          </p:nvPr>
        </p:nvSpPr>
        <p:spPr>
          <a:xfrm>
            <a:off x="11280575" y="6201587"/>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04361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C9899C5-7A3E-4EB1-BAC3-2A7407F69E83}" type="datetimeFigureOut">
              <a:rPr lang="en-CA" smtClean="0"/>
              <a:t>2019-05-03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632964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C9899C5-7A3E-4EB1-BAC3-2A7407F69E83}" type="datetimeFigureOut">
              <a:rPr lang="en-CA" smtClean="0"/>
              <a:t>2019-05-03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495863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C9899C5-7A3E-4EB1-BAC3-2A7407F69E83}" type="datetimeFigureOut">
              <a:rPr lang="en-CA" smtClean="0"/>
              <a:t>2019-05-03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3929771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C9899C5-7A3E-4EB1-BAC3-2A7407F69E83}" type="datetimeFigureOut">
              <a:rPr lang="en-CA" smtClean="0"/>
              <a:t>2019-05-03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2817295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C9899C5-7A3E-4EB1-BAC3-2A7407F69E83}" type="datetimeFigureOut">
              <a:rPr lang="en-CA" smtClean="0"/>
              <a:t>2019-05-03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22347732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9899C5-7A3E-4EB1-BAC3-2A7407F69E83}" type="datetimeFigureOut">
              <a:rPr lang="en-CA" smtClean="0"/>
              <a:t>2019-05-03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1914700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9899C5-7A3E-4EB1-BAC3-2A7407F69E83}" type="datetimeFigureOut">
              <a:rPr lang="en-CA" smtClean="0"/>
              <a:t>2019-05-03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119779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C9899C5-7A3E-4EB1-BAC3-2A7407F69E83}" type="datetimeFigureOut">
              <a:rPr lang="en-CA" smtClean="0"/>
              <a:t>2019-05-03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26E1FFF-E704-45CB-B9E3-CDE1EDA17F82}" type="slidenum">
              <a:rPr lang="en-CA" smtClean="0"/>
              <a:t>‹#›</a:t>
            </a:fld>
            <a:endParaRPr lang="en-CA"/>
          </a:p>
        </p:txBody>
      </p:sp>
    </p:spTree>
    <p:extLst>
      <p:ext uri="{BB962C8B-B14F-4D97-AF65-F5344CB8AC3E}">
        <p14:creationId xmlns:p14="http://schemas.microsoft.com/office/powerpoint/2010/main" val="340573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9899C5-7A3E-4EB1-BAC3-2A7407F69E83}" type="datetimeFigureOut">
              <a:rPr lang="en-CA" smtClean="0"/>
              <a:t>2019-05-03</a:t>
            </a:fld>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6E1FFF-E704-45CB-B9E3-CDE1EDA17F82}" type="slidenum">
              <a:rPr lang="en-CA" smtClean="0"/>
              <a:t>‹#›</a:t>
            </a:fld>
            <a:endParaRPr lang="en-CA"/>
          </a:p>
        </p:txBody>
      </p:sp>
    </p:spTree>
    <p:extLst>
      <p:ext uri="{BB962C8B-B14F-4D97-AF65-F5344CB8AC3E}">
        <p14:creationId xmlns:p14="http://schemas.microsoft.com/office/powerpoint/2010/main" val="120191449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 TargetMode="External"/><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rogerdudler.github.io/git-guide/" TargetMode="External"/><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31.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6.xml"/><Relationship Id="rId1" Type="http://schemas.openxmlformats.org/officeDocument/2006/relationships/slideLayout" Target="../slideLayouts/slideLayout12.xml"/><Relationship Id="rId5" Type="http://schemas.openxmlformats.org/officeDocument/2006/relationships/image" Target="../media/image30.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36.png"/><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41.png"/><Relationship Id="rId5" Type="http://schemas.openxmlformats.org/officeDocument/2006/relationships/image" Target="../media/image40.png"/><Relationship Id="rId4" Type="http://schemas.openxmlformats.org/officeDocument/2006/relationships/image" Target="../media/image39.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20.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image" Target="../media/image4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image" Target="../media/image2.jpeg"/><Relationship Id="rId7"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eg"/><Relationship Id="rId9" Type="http://schemas.openxmlformats.org/officeDocument/2006/relationships/image" Target="../media/image9.jpe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jpeg"/><Relationship Id="rId7"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jpe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5.pn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7" Type="http://schemas.microsoft.com/office/2007/relationships/hdphoto" Target="../media/hdphoto1.wdp"/><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92000" cy="6858000"/>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528736" y="3140968"/>
            <a:ext cx="2088232" cy="2088232"/>
          </a:xfrm>
          <a:prstGeom prst="rect">
            <a:avLst/>
          </a:prstGeom>
          <a:noFill/>
          <a:ln w="76200">
            <a:solidFill>
              <a:srgbClr val="E516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1991544" y="-387424"/>
            <a:ext cx="3636196" cy="3636196"/>
          </a:xfrm>
          <a:prstGeom prst="rect">
            <a:avLst/>
          </a:prstGeom>
          <a:noFill/>
          <a:ln w="76200">
            <a:solidFill>
              <a:srgbClr val="49C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p:cNvSpPr/>
          <p:nvPr/>
        </p:nvSpPr>
        <p:spPr>
          <a:xfrm>
            <a:off x="4308126" y="1750654"/>
            <a:ext cx="3056134" cy="3056134"/>
          </a:xfrm>
          <a:prstGeom prst="rect">
            <a:avLst/>
          </a:prstGeom>
          <a:noFill/>
          <a:ln w="76200">
            <a:solidFill>
              <a:srgbClr val="EAB4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2" name="Rectangle 11"/>
          <p:cNvSpPr/>
          <p:nvPr/>
        </p:nvSpPr>
        <p:spPr>
          <a:xfrm>
            <a:off x="7783621" y="188640"/>
            <a:ext cx="2160240" cy="2160240"/>
          </a:xfrm>
          <a:prstGeom prst="rect">
            <a:avLst/>
          </a:prstGeom>
          <a:noFill/>
          <a:ln w="76200">
            <a:solidFill>
              <a:srgbClr val="D40C0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3" name="Rectangle 12"/>
          <p:cNvSpPr/>
          <p:nvPr/>
        </p:nvSpPr>
        <p:spPr>
          <a:xfrm>
            <a:off x="10345728" y="2134425"/>
            <a:ext cx="2158984" cy="2158984"/>
          </a:xfrm>
          <a:prstGeom prst="rect">
            <a:avLst/>
          </a:prstGeom>
          <a:noFill/>
          <a:ln w="76200">
            <a:solidFill>
              <a:srgbClr val="80D0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Oval 13"/>
          <p:cNvSpPr/>
          <p:nvPr/>
        </p:nvSpPr>
        <p:spPr>
          <a:xfrm>
            <a:off x="-312712" y="-243408"/>
            <a:ext cx="2664296" cy="2664296"/>
          </a:xfrm>
          <a:prstGeom prst="ellipse">
            <a:avLst/>
          </a:prstGeom>
          <a:noFill/>
          <a:ln w="76200">
            <a:solidFill>
              <a:srgbClr val="D40C0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Oval 15"/>
          <p:cNvSpPr/>
          <p:nvPr/>
        </p:nvSpPr>
        <p:spPr>
          <a:xfrm>
            <a:off x="1000265" y="2882273"/>
            <a:ext cx="4752528" cy="4752528"/>
          </a:xfrm>
          <a:prstGeom prst="ellipse">
            <a:avLst/>
          </a:prstGeom>
          <a:noFill/>
          <a:ln w="76200">
            <a:solidFill>
              <a:srgbClr val="80D0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Oval 16"/>
          <p:cNvSpPr/>
          <p:nvPr/>
        </p:nvSpPr>
        <p:spPr>
          <a:xfrm>
            <a:off x="3877425" y="-871439"/>
            <a:ext cx="2056284" cy="2056284"/>
          </a:xfrm>
          <a:prstGeom prst="ellipse">
            <a:avLst/>
          </a:prstGeom>
          <a:noFill/>
          <a:ln w="76200">
            <a:solidFill>
              <a:srgbClr val="E516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Oval 17"/>
          <p:cNvSpPr/>
          <p:nvPr/>
        </p:nvSpPr>
        <p:spPr>
          <a:xfrm>
            <a:off x="6935671" y="2576771"/>
            <a:ext cx="2745171" cy="2745171"/>
          </a:xfrm>
          <a:prstGeom prst="ellipse">
            <a:avLst/>
          </a:prstGeom>
          <a:noFill/>
          <a:ln w="76200">
            <a:solidFill>
              <a:srgbClr val="49C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Isosceles Triangle 18"/>
          <p:cNvSpPr/>
          <p:nvPr/>
        </p:nvSpPr>
        <p:spPr>
          <a:xfrm>
            <a:off x="8622343" y="-903435"/>
            <a:ext cx="4492674" cy="3872995"/>
          </a:xfrm>
          <a:prstGeom prst="triangle">
            <a:avLst/>
          </a:prstGeom>
          <a:noFill/>
          <a:ln w="76200">
            <a:solidFill>
              <a:srgbClr val="E516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Isosceles Triangle 19"/>
          <p:cNvSpPr/>
          <p:nvPr/>
        </p:nvSpPr>
        <p:spPr>
          <a:xfrm>
            <a:off x="412984" y="592585"/>
            <a:ext cx="2465609" cy="2125525"/>
          </a:xfrm>
          <a:prstGeom prst="triangle">
            <a:avLst/>
          </a:prstGeom>
          <a:noFill/>
          <a:ln w="76200">
            <a:solidFill>
              <a:srgbClr val="EAB4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Isosceles Triangle 20"/>
          <p:cNvSpPr/>
          <p:nvPr/>
        </p:nvSpPr>
        <p:spPr>
          <a:xfrm rot="2627929">
            <a:off x="6260185" y="490187"/>
            <a:ext cx="967521" cy="834070"/>
          </a:xfrm>
          <a:prstGeom prst="triangle">
            <a:avLst/>
          </a:prstGeom>
          <a:noFill/>
          <a:ln w="76200">
            <a:solidFill>
              <a:srgbClr val="80D0D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8" name="Group 7"/>
          <p:cNvGrpSpPr/>
          <p:nvPr/>
        </p:nvGrpSpPr>
        <p:grpSpPr>
          <a:xfrm>
            <a:off x="0" y="4697760"/>
            <a:ext cx="12192000" cy="2160240"/>
            <a:chOff x="0" y="4697760"/>
            <a:chExt cx="12192000" cy="2160240"/>
          </a:xfrm>
        </p:grpSpPr>
        <p:sp>
          <p:nvSpPr>
            <p:cNvPr id="6" name="Rectangle 5"/>
            <p:cNvSpPr/>
            <p:nvPr/>
          </p:nvSpPr>
          <p:spPr>
            <a:xfrm>
              <a:off x="8776493" y="4697760"/>
              <a:ext cx="3415507" cy="216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0" y="4697760"/>
              <a:ext cx="3415507" cy="216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07754" y="4697760"/>
              <a:ext cx="8776493" cy="2160240"/>
            </a:xfrm>
            <a:prstGeom prst="rect">
              <a:avLst/>
            </a:prstGeom>
          </p:spPr>
        </p:pic>
      </p:grpSp>
      <p:sp>
        <p:nvSpPr>
          <p:cNvPr id="22" name="Oval 21"/>
          <p:cNvSpPr/>
          <p:nvPr/>
        </p:nvSpPr>
        <p:spPr>
          <a:xfrm>
            <a:off x="9264352" y="592585"/>
            <a:ext cx="1368152" cy="1368152"/>
          </a:xfrm>
          <a:prstGeom prst="ellipse">
            <a:avLst/>
          </a:prstGeom>
          <a:noFill/>
          <a:ln w="76200">
            <a:solidFill>
              <a:srgbClr val="EAB4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229998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Schedule</a:t>
            </a:r>
          </a:p>
        </p:txBody>
      </p:sp>
      <p:sp>
        <p:nvSpPr>
          <p:cNvPr id="19" name="TextBox 18"/>
          <p:cNvSpPr txBox="1"/>
          <p:nvPr/>
        </p:nvSpPr>
        <p:spPr>
          <a:xfrm>
            <a:off x="695400" y="1844824"/>
            <a:ext cx="3312368" cy="523220"/>
          </a:xfrm>
          <a:prstGeom prst="rect">
            <a:avLst/>
          </a:prstGeom>
          <a:noFill/>
        </p:spPr>
        <p:txBody>
          <a:bodyPr wrap="square" rtlCol="0">
            <a:spAutoFit/>
          </a:bodyPr>
          <a:lstStyle/>
          <a:p>
            <a:r>
              <a:rPr lang="en-CA" sz="2800" dirty="0">
                <a:latin typeface="HelveticaNeueLT Std" panose="020B0604020202020204" pitchFamily="34" charset="0"/>
              </a:rPr>
              <a:t>Friday, May 3</a:t>
            </a:r>
          </a:p>
        </p:txBody>
      </p:sp>
      <p:sp>
        <p:nvSpPr>
          <p:cNvPr id="20" name="TextBox 19"/>
          <p:cNvSpPr txBox="1"/>
          <p:nvPr/>
        </p:nvSpPr>
        <p:spPr>
          <a:xfrm>
            <a:off x="6528048" y="1844824"/>
            <a:ext cx="3312368" cy="523220"/>
          </a:xfrm>
          <a:prstGeom prst="rect">
            <a:avLst/>
          </a:prstGeom>
          <a:noFill/>
        </p:spPr>
        <p:txBody>
          <a:bodyPr wrap="square" rtlCol="0">
            <a:spAutoFit/>
          </a:bodyPr>
          <a:lstStyle/>
          <a:p>
            <a:r>
              <a:rPr lang="en-CA" sz="2800" dirty="0">
                <a:latin typeface="HelveticaNeueLT Std" panose="020B0604020202020204" pitchFamily="34" charset="0"/>
              </a:rPr>
              <a:t>Saturday, May 4</a:t>
            </a:r>
          </a:p>
        </p:txBody>
      </p:sp>
      <p:graphicFrame>
        <p:nvGraphicFramePr>
          <p:cNvPr id="3" name="Table 2"/>
          <p:cNvGraphicFramePr>
            <a:graphicFrameLocks noGrp="1"/>
          </p:cNvGraphicFramePr>
          <p:nvPr>
            <p:extLst>
              <p:ext uri="{D42A27DB-BD31-4B8C-83A1-F6EECF244321}">
                <p14:modId xmlns:p14="http://schemas.microsoft.com/office/powerpoint/2010/main" val="820187278"/>
              </p:ext>
            </p:extLst>
          </p:nvPr>
        </p:nvGraphicFramePr>
        <p:xfrm>
          <a:off x="758632" y="2565240"/>
          <a:ext cx="4905320" cy="3024000"/>
        </p:xfrm>
        <a:graphic>
          <a:graphicData uri="http://schemas.openxmlformats.org/drawingml/2006/table">
            <a:tbl>
              <a:tblPr firstRow="1" bandRow="1">
                <a:tableStyleId>{F5AB1C69-6EDB-4FF4-983F-18BD219EF322}</a:tableStyleId>
              </a:tblPr>
              <a:tblGrid>
                <a:gridCol w="1520944">
                  <a:extLst>
                    <a:ext uri="{9D8B030D-6E8A-4147-A177-3AD203B41FA5}">
                      <a16:colId xmlns:a16="http://schemas.microsoft.com/office/drawing/2014/main" val="3210211453"/>
                    </a:ext>
                  </a:extLst>
                </a:gridCol>
                <a:gridCol w="3384376">
                  <a:extLst>
                    <a:ext uri="{9D8B030D-6E8A-4147-A177-3AD203B41FA5}">
                      <a16:colId xmlns:a16="http://schemas.microsoft.com/office/drawing/2014/main" val="2226411896"/>
                    </a:ext>
                  </a:extLst>
                </a:gridCol>
              </a:tblGrid>
              <a:tr h="432000">
                <a:tc>
                  <a:txBody>
                    <a:bodyPr/>
                    <a:lstStyle/>
                    <a:p>
                      <a:r>
                        <a:rPr lang="en-CA" dirty="0">
                          <a:latin typeface="HelveticaNeueLT Std" panose="020B0604020202020204" pitchFamily="34" charset="0"/>
                        </a:rPr>
                        <a:t>Time</a:t>
                      </a:r>
                    </a:p>
                  </a:txBody>
                  <a:tcPr/>
                </a:tc>
                <a:tc>
                  <a:txBody>
                    <a:bodyPr/>
                    <a:lstStyle/>
                    <a:p>
                      <a:r>
                        <a:rPr lang="en-CA" dirty="0">
                          <a:latin typeface="HelveticaNeueLT Std" panose="020B0604020202020204" pitchFamily="34" charset="0"/>
                        </a:rPr>
                        <a:t>Event</a:t>
                      </a:r>
                    </a:p>
                  </a:txBody>
                  <a:tcPr/>
                </a:tc>
                <a:extLst>
                  <a:ext uri="{0D108BD9-81ED-4DB2-BD59-A6C34878D82A}">
                    <a16:rowId xmlns:a16="http://schemas.microsoft.com/office/drawing/2014/main" val="2631041645"/>
                  </a:ext>
                </a:extLst>
              </a:tr>
              <a:tr h="432000">
                <a:tc>
                  <a:txBody>
                    <a:bodyPr/>
                    <a:lstStyle/>
                    <a:p>
                      <a:r>
                        <a:rPr lang="en-CA" dirty="0">
                          <a:latin typeface="HelveticaNeueLT Std" panose="020B0604020202020204" pitchFamily="34" charset="0"/>
                        </a:rPr>
                        <a:t>6:00PM</a:t>
                      </a:r>
                      <a:endParaRPr lang="en-CA" baseline="0" dirty="0">
                        <a:latin typeface="HelveticaNeueLT Std" panose="020B0604020202020204" pitchFamily="34" charset="0"/>
                      </a:endParaRPr>
                    </a:p>
                  </a:txBody>
                  <a:tcPr/>
                </a:tc>
                <a:tc>
                  <a:txBody>
                    <a:bodyPr/>
                    <a:lstStyle/>
                    <a:p>
                      <a:r>
                        <a:rPr lang="en-CA" dirty="0">
                          <a:latin typeface="HelveticaNeueLT Std" panose="020B0604020202020204" pitchFamily="34" charset="0"/>
                        </a:rPr>
                        <a:t>Registration</a:t>
                      </a:r>
                    </a:p>
                  </a:txBody>
                  <a:tcPr/>
                </a:tc>
                <a:extLst>
                  <a:ext uri="{0D108BD9-81ED-4DB2-BD59-A6C34878D82A}">
                    <a16:rowId xmlns:a16="http://schemas.microsoft.com/office/drawing/2014/main" val="3727871934"/>
                  </a:ext>
                </a:extLst>
              </a:tr>
              <a:tr h="432000">
                <a:tc>
                  <a:txBody>
                    <a:bodyPr/>
                    <a:lstStyle/>
                    <a:p>
                      <a:r>
                        <a:rPr lang="en-CA" dirty="0">
                          <a:latin typeface="HelveticaNeueLT Std" panose="020B0604020202020204" pitchFamily="34" charset="0"/>
                        </a:rPr>
                        <a:t>6:15PM</a:t>
                      </a:r>
                    </a:p>
                  </a:txBody>
                  <a:tcPr/>
                </a:tc>
                <a:tc>
                  <a:txBody>
                    <a:bodyPr/>
                    <a:lstStyle/>
                    <a:p>
                      <a:r>
                        <a:rPr lang="en-CA" dirty="0">
                          <a:latin typeface="HelveticaNeueLT Std" panose="020B0604020202020204" pitchFamily="34" charset="0"/>
                        </a:rPr>
                        <a:t>Hackathon</a:t>
                      </a:r>
                      <a:r>
                        <a:rPr lang="en-CA" baseline="0" dirty="0">
                          <a:latin typeface="HelveticaNeueLT Std" panose="020B0604020202020204" pitchFamily="34" charset="0"/>
                        </a:rPr>
                        <a:t> Kickoff</a:t>
                      </a:r>
                      <a:endParaRPr lang="en-CA" dirty="0">
                        <a:latin typeface="HelveticaNeueLT Std" panose="020B0604020202020204" pitchFamily="34" charset="0"/>
                      </a:endParaRPr>
                    </a:p>
                  </a:txBody>
                  <a:tcPr/>
                </a:tc>
                <a:extLst>
                  <a:ext uri="{0D108BD9-81ED-4DB2-BD59-A6C34878D82A}">
                    <a16:rowId xmlns:a16="http://schemas.microsoft.com/office/drawing/2014/main" val="984159732"/>
                  </a:ext>
                </a:extLst>
              </a:tr>
              <a:tr h="432000">
                <a:tc>
                  <a:txBody>
                    <a:bodyPr/>
                    <a:lstStyle/>
                    <a:p>
                      <a:r>
                        <a:rPr lang="en-CA" dirty="0">
                          <a:latin typeface="HelveticaNeueLT Std" panose="020B0604020202020204" pitchFamily="34" charset="0"/>
                        </a:rPr>
                        <a:t>6:30PM</a:t>
                      </a:r>
                    </a:p>
                  </a:txBody>
                  <a:tcPr/>
                </a:tc>
                <a:tc>
                  <a:txBody>
                    <a:bodyPr/>
                    <a:lstStyle/>
                    <a:p>
                      <a:r>
                        <a:rPr lang="en-CA" dirty="0">
                          <a:latin typeface="HelveticaNeueLT Std" panose="020B0604020202020204" pitchFamily="34" charset="0"/>
                        </a:rPr>
                        <a:t>Team</a:t>
                      </a:r>
                      <a:r>
                        <a:rPr lang="en-CA" baseline="0" dirty="0">
                          <a:latin typeface="HelveticaNeueLT Std" panose="020B0604020202020204" pitchFamily="34" charset="0"/>
                        </a:rPr>
                        <a:t> Formation</a:t>
                      </a:r>
                      <a:endParaRPr lang="en-CA" dirty="0">
                        <a:latin typeface="HelveticaNeueLT Std" panose="020B0604020202020204" pitchFamily="34" charset="0"/>
                      </a:endParaRPr>
                    </a:p>
                  </a:txBody>
                  <a:tcPr/>
                </a:tc>
                <a:extLst>
                  <a:ext uri="{0D108BD9-81ED-4DB2-BD59-A6C34878D82A}">
                    <a16:rowId xmlns:a16="http://schemas.microsoft.com/office/drawing/2014/main" val="930087609"/>
                  </a:ext>
                </a:extLst>
              </a:tr>
              <a:tr h="432000">
                <a:tc>
                  <a:txBody>
                    <a:bodyPr/>
                    <a:lstStyle/>
                    <a:p>
                      <a:r>
                        <a:rPr lang="en-CA" dirty="0">
                          <a:latin typeface="HelveticaNeueLT Std" panose="020B0604020202020204" pitchFamily="34" charset="0"/>
                        </a:rPr>
                        <a:t>7:00PM</a:t>
                      </a:r>
                    </a:p>
                  </a:txBody>
                  <a:tcPr/>
                </a:tc>
                <a:tc>
                  <a:txBody>
                    <a:bodyPr/>
                    <a:lstStyle/>
                    <a:p>
                      <a:r>
                        <a:rPr lang="en-CA" dirty="0">
                          <a:latin typeface="HelveticaNeueLT Std" panose="020B0604020202020204" pitchFamily="34" charset="0"/>
                        </a:rPr>
                        <a:t>Intro to Git</a:t>
                      </a:r>
                      <a:r>
                        <a:rPr lang="en-CA" baseline="0" dirty="0">
                          <a:latin typeface="HelveticaNeueLT Std" panose="020B0604020202020204" pitchFamily="34" charset="0"/>
                        </a:rPr>
                        <a:t> Icebreaker</a:t>
                      </a:r>
                      <a:endParaRPr lang="en-CA" dirty="0">
                        <a:latin typeface="HelveticaNeueLT Std" panose="020B0604020202020204" pitchFamily="34" charset="0"/>
                      </a:endParaRPr>
                    </a:p>
                  </a:txBody>
                  <a:tcPr/>
                </a:tc>
                <a:extLst>
                  <a:ext uri="{0D108BD9-81ED-4DB2-BD59-A6C34878D82A}">
                    <a16:rowId xmlns:a16="http://schemas.microsoft.com/office/drawing/2014/main" val="1897925019"/>
                  </a:ext>
                </a:extLst>
              </a:tr>
              <a:tr h="432000">
                <a:tc>
                  <a:txBody>
                    <a:bodyPr/>
                    <a:lstStyle/>
                    <a:p>
                      <a:r>
                        <a:rPr lang="en-CA" dirty="0">
                          <a:latin typeface="HelveticaNeueLT Std" panose="020B0604020202020204" pitchFamily="34" charset="0"/>
                        </a:rPr>
                        <a:t>7:30PM</a:t>
                      </a:r>
                    </a:p>
                  </a:txBody>
                  <a:tcPr/>
                </a:tc>
                <a:tc>
                  <a:txBody>
                    <a:bodyPr/>
                    <a:lstStyle/>
                    <a:p>
                      <a:r>
                        <a:rPr lang="en-CA" dirty="0">
                          <a:latin typeface="HelveticaNeueLT Std" panose="020B0604020202020204" pitchFamily="34" charset="0"/>
                        </a:rPr>
                        <a:t>Hacking Begins/Pizza Party</a:t>
                      </a:r>
                    </a:p>
                  </a:txBody>
                  <a:tcPr/>
                </a:tc>
                <a:extLst>
                  <a:ext uri="{0D108BD9-81ED-4DB2-BD59-A6C34878D82A}">
                    <a16:rowId xmlns:a16="http://schemas.microsoft.com/office/drawing/2014/main" val="3883687417"/>
                  </a:ext>
                </a:extLst>
              </a:tr>
              <a:tr h="432000">
                <a:tc>
                  <a:txBody>
                    <a:bodyPr/>
                    <a:lstStyle/>
                    <a:p>
                      <a:r>
                        <a:rPr lang="en-CA" dirty="0">
                          <a:latin typeface="HelveticaNeueLT Std" panose="020B0604020202020204" pitchFamily="34" charset="0"/>
                        </a:rPr>
                        <a:t>12:00AM</a:t>
                      </a:r>
                    </a:p>
                  </a:txBody>
                  <a:tcPr/>
                </a:tc>
                <a:tc>
                  <a:txBody>
                    <a:bodyPr/>
                    <a:lstStyle/>
                    <a:p>
                      <a:r>
                        <a:rPr lang="en-CA" dirty="0">
                          <a:latin typeface="HelveticaNeueLT Std" panose="020B0604020202020204" pitchFamily="34" charset="0"/>
                        </a:rPr>
                        <a:t>Midnight</a:t>
                      </a:r>
                      <a:r>
                        <a:rPr lang="en-CA" baseline="0" dirty="0">
                          <a:latin typeface="HelveticaNeueLT Std" panose="020B0604020202020204" pitchFamily="34" charset="0"/>
                        </a:rPr>
                        <a:t> Snacks</a:t>
                      </a:r>
                      <a:endParaRPr lang="en-CA" dirty="0">
                        <a:latin typeface="HelveticaNeueLT Std" panose="020B0604020202020204" pitchFamily="34" charset="0"/>
                      </a:endParaRPr>
                    </a:p>
                  </a:txBody>
                  <a:tcPr/>
                </a:tc>
                <a:extLst>
                  <a:ext uri="{0D108BD9-81ED-4DB2-BD59-A6C34878D82A}">
                    <a16:rowId xmlns:a16="http://schemas.microsoft.com/office/drawing/2014/main" val="3068663995"/>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705854132"/>
              </p:ext>
            </p:extLst>
          </p:nvPr>
        </p:nvGraphicFramePr>
        <p:xfrm>
          <a:off x="6591280" y="2565240"/>
          <a:ext cx="4905320" cy="3024000"/>
        </p:xfrm>
        <a:graphic>
          <a:graphicData uri="http://schemas.openxmlformats.org/drawingml/2006/table">
            <a:tbl>
              <a:tblPr firstRow="1" bandRow="1">
                <a:tableStyleId>{F5AB1C69-6EDB-4FF4-983F-18BD219EF322}</a:tableStyleId>
              </a:tblPr>
              <a:tblGrid>
                <a:gridCol w="1520944">
                  <a:extLst>
                    <a:ext uri="{9D8B030D-6E8A-4147-A177-3AD203B41FA5}">
                      <a16:colId xmlns:a16="http://schemas.microsoft.com/office/drawing/2014/main" val="3210211453"/>
                    </a:ext>
                  </a:extLst>
                </a:gridCol>
                <a:gridCol w="3384376">
                  <a:extLst>
                    <a:ext uri="{9D8B030D-6E8A-4147-A177-3AD203B41FA5}">
                      <a16:colId xmlns:a16="http://schemas.microsoft.com/office/drawing/2014/main" val="2226411896"/>
                    </a:ext>
                  </a:extLst>
                </a:gridCol>
              </a:tblGrid>
              <a:tr h="432000">
                <a:tc>
                  <a:txBody>
                    <a:bodyPr/>
                    <a:lstStyle/>
                    <a:p>
                      <a:r>
                        <a:rPr lang="en-CA" dirty="0">
                          <a:latin typeface="HelveticaNeueLT Std" panose="020B0604020202020204" pitchFamily="34" charset="0"/>
                        </a:rPr>
                        <a:t>Time</a:t>
                      </a:r>
                    </a:p>
                  </a:txBody>
                  <a:tcPr/>
                </a:tc>
                <a:tc>
                  <a:txBody>
                    <a:bodyPr/>
                    <a:lstStyle/>
                    <a:p>
                      <a:r>
                        <a:rPr lang="en-CA" dirty="0">
                          <a:latin typeface="HelveticaNeueLT Std" panose="020B0604020202020204" pitchFamily="34" charset="0"/>
                        </a:rPr>
                        <a:t>Event</a:t>
                      </a:r>
                    </a:p>
                  </a:txBody>
                  <a:tcPr/>
                </a:tc>
                <a:extLst>
                  <a:ext uri="{0D108BD9-81ED-4DB2-BD59-A6C34878D82A}">
                    <a16:rowId xmlns:a16="http://schemas.microsoft.com/office/drawing/2014/main" val="2631041645"/>
                  </a:ext>
                </a:extLst>
              </a:tr>
              <a:tr h="432000">
                <a:tc>
                  <a:txBody>
                    <a:bodyPr/>
                    <a:lstStyle/>
                    <a:p>
                      <a:r>
                        <a:rPr lang="en-CA" dirty="0">
                          <a:latin typeface="HelveticaNeueLT Std" panose="020B0604020202020204" pitchFamily="34" charset="0"/>
                        </a:rPr>
                        <a:t>9:00AM</a:t>
                      </a:r>
                    </a:p>
                  </a:txBody>
                  <a:tcPr/>
                </a:tc>
                <a:tc>
                  <a:txBody>
                    <a:bodyPr/>
                    <a:lstStyle/>
                    <a:p>
                      <a:r>
                        <a:rPr lang="en-CA" dirty="0">
                          <a:latin typeface="HelveticaNeueLT Std" panose="020B0604020202020204" pitchFamily="34" charset="0"/>
                        </a:rPr>
                        <a:t>Breakfast</a:t>
                      </a:r>
                    </a:p>
                  </a:txBody>
                  <a:tcPr/>
                </a:tc>
                <a:extLst>
                  <a:ext uri="{0D108BD9-81ED-4DB2-BD59-A6C34878D82A}">
                    <a16:rowId xmlns:a16="http://schemas.microsoft.com/office/drawing/2014/main" val="3727871934"/>
                  </a:ext>
                </a:extLst>
              </a:tr>
              <a:tr h="432000">
                <a:tc>
                  <a:txBody>
                    <a:bodyPr/>
                    <a:lstStyle/>
                    <a:p>
                      <a:r>
                        <a:rPr lang="en-CA" dirty="0">
                          <a:latin typeface="HelveticaNeueLT Std" panose="020B0604020202020204" pitchFamily="34" charset="0"/>
                        </a:rPr>
                        <a:t>11:00AM</a:t>
                      </a:r>
                    </a:p>
                  </a:txBody>
                  <a:tcPr/>
                </a:tc>
                <a:tc>
                  <a:txBody>
                    <a:bodyPr/>
                    <a:lstStyle/>
                    <a:p>
                      <a:r>
                        <a:rPr lang="en-CA" dirty="0">
                          <a:latin typeface="HelveticaNeueLT Std" panose="020B0604020202020204" pitchFamily="34" charset="0"/>
                        </a:rPr>
                        <a:t>Machine</a:t>
                      </a:r>
                      <a:r>
                        <a:rPr lang="en-CA" baseline="0" dirty="0">
                          <a:latin typeface="HelveticaNeueLT Std" panose="020B0604020202020204" pitchFamily="34" charset="0"/>
                        </a:rPr>
                        <a:t> Learning Workshop</a:t>
                      </a:r>
                      <a:endParaRPr lang="en-CA" dirty="0">
                        <a:latin typeface="HelveticaNeueLT Std" panose="020B0604020202020204" pitchFamily="34" charset="0"/>
                      </a:endParaRPr>
                    </a:p>
                  </a:txBody>
                  <a:tcPr/>
                </a:tc>
                <a:extLst>
                  <a:ext uri="{0D108BD9-81ED-4DB2-BD59-A6C34878D82A}">
                    <a16:rowId xmlns:a16="http://schemas.microsoft.com/office/drawing/2014/main" val="984159732"/>
                  </a:ext>
                </a:extLst>
              </a:tr>
              <a:tr h="432000">
                <a:tc>
                  <a:txBody>
                    <a:bodyPr/>
                    <a:lstStyle/>
                    <a:p>
                      <a:r>
                        <a:rPr lang="en-CA" dirty="0">
                          <a:latin typeface="HelveticaNeueLT Std" panose="020B0604020202020204" pitchFamily="34" charset="0"/>
                        </a:rPr>
                        <a:t>12:00PM</a:t>
                      </a:r>
                    </a:p>
                  </a:txBody>
                  <a:tcPr/>
                </a:tc>
                <a:tc>
                  <a:txBody>
                    <a:bodyPr/>
                    <a:lstStyle/>
                    <a:p>
                      <a:r>
                        <a:rPr lang="en-CA" dirty="0">
                          <a:latin typeface="HelveticaNeueLT Std" panose="020B0604020202020204" pitchFamily="34" charset="0"/>
                        </a:rPr>
                        <a:t>Lunch</a:t>
                      </a:r>
                    </a:p>
                  </a:txBody>
                  <a:tcPr/>
                </a:tc>
                <a:extLst>
                  <a:ext uri="{0D108BD9-81ED-4DB2-BD59-A6C34878D82A}">
                    <a16:rowId xmlns:a16="http://schemas.microsoft.com/office/drawing/2014/main" val="930087609"/>
                  </a:ext>
                </a:extLst>
              </a:tr>
              <a:tr h="432000">
                <a:tc>
                  <a:txBody>
                    <a:bodyPr/>
                    <a:lstStyle/>
                    <a:p>
                      <a:r>
                        <a:rPr lang="en-CA" dirty="0">
                          <a:latin typeface="HelveticaNeueLT Std" panose="020B0604020202020204" pitchFamily="34" charset="0"/>
                        </a:rPr>
                        <a:t>1:00PM</a:t>
                      </a:r>
                    </a:p>
                  </a:txBody>
                  <a:tcPr/>
                </a:tc>
                <a:tc>
                  <a:txBody>
                    <a:bodyPr/>
                    <a:lstStyle/>
                    <a:p>
                      <a:r>
                        <a:rPr lang="en-CA" baseline="0" dirty="0">
                          <a:latin typeface="HelveticaNeueLT Std" panose="020B0604020202020204" pitchFamily="34" charset="0"/>
                        </a:rPr>
                        <a:t>R Markdown Website</a:t>
                      </a:r>
                      <a:endParaRPr lang="en-CA" dirty="0">
                        <a:latin typeface="HelveticaNeueLT Std" panose="020B0604020202020204" pitchFamily="34" charset="0"/>
                      </a:endParaRPr>
                    </a:p>
                  </a:txBody>
                  <a:tcPr/>
                </a:tc>
                <a:extLst>
                  <a:ext uri="{0D108BD9-81ED-4DB2-BD59-A6C34878D82A}">
                    <a16:rowId xmlns:a16="http://schemas.microsoft.com/office/drawing/2014/main" val="3883687417"/>
                  </a:ext>
                </a:extLst>
              </a:tr>
              <a:tr h="432000">
                <a:tc>
                  <a:txBody>
                    <a:bodyPr/>
                    <a:lstStyle/>
                    <a:p>
                      <a:r>
                        <a:rPr lang="en-CA" dirty="0">
                          <a:latin typeface="HelveticaNeueLT Std" panose="020B0604020202020204" pitchFamily="34" charset="0"/>
                        </a:rPr>
                        <a:t>4:00PM</a:t>
                      </a:r>
                    </a:p>
                  </a:txBody>
                  <a:tcPr/>
                </a:tc>
                <a:tc>
                  <a:txBody>
                    <a:bodyPr/>
                    <a:lstStyle/>
                    <a:p>
                      <a:r>
                        <a:rPr lang="en-CA" dirty="0">
                          <a:latin typeface="HelveticaNeueLT Std" panose="020B0604020202020204" pitchFamily="34" charset="0"/>
                        </a:rPr>
                        <a:t>Submissions Due</a:t>
                      </a:r>
                    </a:p>
                  </a:txBody>
                  <a:tcPr/>
                </a:tc>
                <a:extLst>
                  <a:ext uri="{0D108BD9-81ED-4DB2-BD59-A6C34878D82A}">
                    <a16:rowId xmlns:a16="http://schemas.microsoft.com/office/drawing/2014/main" val="3068663995"/>
                  </a:ext>
                </a:extLst>
              </a:tr>
              <a:tr h="432000">
                <a:tc>
                  <a:txBody>
                    <a:bodyPr/>
                    <a:lstStyle/>
                    <a:p>
                      <a:r>
                        <a:rPr lang="en-CA" dirty="0">
                          <a:latin typeface="HelveticaNeueLT Std" panose="020B0604020202020204" pitchFamily="34" charset="0"/>
                        </a:rPr>
                        <a:t>4:30PM</a:t>
                      </a:r>
                    </a:p>
                  </a:txBody>
                  <a:tcPr/>
                </a:tc>
                <a:tc>
                  <a:txBody>
                    <a:bodyPr/>
                    <a:lstStyle/>
                    <a:p>
                      <a:r>
                        <a:rPr lang="en-CA" dirty="0">
                          <a:latin typeface="HelveticaNeueLT Std" panose="020B0604020202020204" pitchFamily="34" charset="0"/>
                        </a:rPr>
                        <a:t>Project</a:t>
                      </a:r>
                      <a:r>
                        <a:rPr lang="en-CA" baseline="0" dirty="0">
                          <a:latin typeface="HelveticaNeueLT Std" panose="020B0604020202020204" pitchFamily="34" charset="0"/>
                        </a:rPr>
                        <a:t> Presentations + Awards</a:t>
                      </a:r>
                      <a:endParaRPr lang="en-CA" dirty="0">
                        <a:latin typeface="HelveticaNeueLT Std" panose="020B0604020202020204" pitchFamily="34" charset="0"/>
                      </a:endParaRPr>
                    </a:p>
                  </a:txBody>
                  <a:tcPr/>
                </a:tc>
                <a:extLst>
                  <a:ext uri="{0D108BD9-81ED-4DB2-BD59-A6C34878D82A}">
                    <a16:rowId xmlns:a16="http://schemas.microsoft.com/office/drawing/2014/main" val="1590498685"/>
                  </a:ext>
                </a:extLst>
              </a:tr>
            </a:tbl>
          </a:graphicData>
        </a:graphic>
      </p:graphicFrame>
    </p:spTree>
    <p:extLst>
      <p:ext uri="{BB962C8B-B14F-4D97-AF65-F5344CB8AC3E}">
        <p14:creationId xmlns:p14="http://schemas.microsoft.com/office/powerpoint/2010/main" val="4014836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5805264"/>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4437112"/>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Make your teams!</a:t>
            </a:r>
          </a:p>
        </p:txBody>
      </p:sp>
    </p:spTree>
    <p:extLst>
      <p:ext uri="{BB962C8B-B14F-4D97-AF65-F5344CB8AC3E}">
        <p14:creationId xmlns:p14="http://schemas.microsoft.com/office/powerpoint/2010/main" val="4105543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797467" y="2366963"/>
            <a:ext cx="10962800" cy="1118400"/>
          </a:xfrm>
          <a:prstGeom prst="rect">
            <a:avLst/>
          </a:prstGeom>
        </p:spPr>
        <p:txBody>
          <a:bodyPr spcFirstLastPara="1" vert="horz" wrap="square" lIns="121900" tIns="121900" rIns="121900" bIns="121900" rtlCol="0" anchor="b" anchorCtr="0">
            <a:noAutofit/>
          </a:bodyPr>
          <a:lstStyle/>
          <a:p>
            <a:pPr algn="l">
              <a:spcBef>
                <a:spcPts val="0"/>
              </a:spcBef>
            </a:pPr>
            <a:r>
              <a:rPr lang="en">
                <a:solidFill>
                  <a:srgbClr val="000000"/>
                </a:solidFill>
              </a:rPr>
              <a:t>Introduction to </a:t>
            </a:r>
            <a:r>
              <a:rPr lang="en" b="1">
                <a:solidFill>
                  <a:srgbClr val="000000"/>
                </a:solidFill>
              </a:rPr>
              <a:t>GitHub</a:t>
            </a:r>
            <a:endParaRPr b="1">
              <a:solidFill>
                <a:srgbClr val="000000"/>
              </a:solidFill>
            </a:endParaRPr>
          </a:p>
        </p:txBody>
      </p:sp>
      <p:pic>
        <p:nvPicPr>
          <p:cNvPr id="86" name="Google Shape;86;p13"/>
          <p:cNvPicPr preferRelativeResize="0"/>
          <p:nvPr/>
        </p:nvPicPr>
        <p:blipFill rotWithShape="1">
          <a:blip r:embed="rId3">
            <a:alphaModFix/>
          </a:blip>
          <a:srcRect l="18156" r="16697"/>
          <a:stretch/>
        </p:blipFill>
        <p:spPr>
          <a:xfrm>
            <a:off x="7757533" y="3285834"/>
            <a:ext cx="4238032" cy="3415367"/>
          </a:xfrm>
          <a:prstGeom prst="rect">
            <a:avLst/>
          </a:prstGeom>
          <a:noFill/>
          <a:ln>
            <a:noFill/>
          </a:ln>
        </p:spPr>
      </p:pic>
    </p:spTree>
    <p:extLst>
      <p:ext uri="{BB962C8B-B14F-4D97-AF65-F5344CB8AC3E}">
        <p14:creationId xmlns:p14="http://schemas.microsoft.com/office/powerpoint/2010/main" val="21013336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r>
              <a:rPr lang="en"/>
              <a:t>Getting started</a:t>
            </a:r>
            <a:endParaRPr/>
          </a:p>
        </p:txBody>
      </p:sp>
      <p:sp>
        <p:nvSpPr>
          <p:cNvPr id="92" name="Google Shape;92;p14"/>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a:lnSpc>
                <a:spcPct val="150000"/>
              </a:lnSpc>
              <a:buAutoNum type="arabicPeriod"/>
            </a:pPr>
            <a:r>
              <a:rPr lang="en" dirty="0"/>
              <a:t>Make a GitHub account 	</a:t>
            </a:r>
            <a:r>
              <a:rPr lang="en" sz="2400" u="sng" dirty="0">
                <a:solidFill>
                  <a:schemeClr val="hlink"/>
                </a:solidFill>
                <a:hlinkClick r:id="rId3"/>
              </a:rPr>
              <a:t>https://github.com/</a:t>
            </a:r>
            <a:endParaRPr lang="en" sz="2400" u="sng" dirty="0">
              <a:solidFill>
                <a:schemeClr val="hlink"/>
              </a:solidFill>
            </a:endParaRPr>
          </a:p>
          <a:p>
            <a:pPr>
              <a:lnSpc>
                <a:spcPct val="150000"/>
              </a:lnSpc>
              <a:buAutoNum type="arabicPeriod"/>
            </a:pPr>
            <a:r>
              <a:rPr lang="en" dirty="0"/>
              <a:t>Download </a:t>
            </a:r>
            <a:r>
              <a:rPr lang="en-CA" dirty="0"/>
              <a:t>and setup Git</a:t>
            </a:r>
            <a:endParaRPr dirty="0"/>
          </a:p>
          <a:p>
            <a:pPr>
              <a:lnSpc>
                <a:spcPct val="150000"/>
              </a:lnSpc>
              <a:buAutoNum type="arabicPeriod"/>
            </a:pPr>
            <a:r>
              <a:rPr lang="en" dirty="0"/>
              <a:t>Join psychhack2019 organization</a:t>
            </a:r>
          </a:p>
          <a:p>
            <a:pPr>
              <a:lnSpc>
                <a:spcPct val="150000"/>
              </a:lnSpc>
              <a:buFont typeface="Arial" panose="020B0604020202020204" pitchFamily="34" charset="0"/>
              <a:buAutoNum type="arabicPeriod"/>
            </a:pPr>
            <a:r>
              <a:rPr lang="en-US" dirty="0"/>
              <a:t>Go to this GitHub Classroom link  </a:t>
            </a:r>
            <a:r>
              <a:rPr lang="en-US" sz="2400" u="sng" dirty="0">
                <a:solidFill>
                  <a:schemeClr val="hlink"/>
                </a:solidFill>
              </a:rPr>
              <a:t>https://tinyurl.com/psychhacksgit</a:t>
            </a:r>
          </a:p>
          <a:p>
            <a:pPr>
              <a:lnSpc>
                <a:spcPct val="150000"/>
              </a:lnSpc>
              <a:buFont typeface="Arial" panose="020B0604020202020204" pitchFamily="34" charset="0"/>
              <a:buAutoNum type="arabicPeriod"/>
            </a:pPr>
            <a:r>
              <a:rPr lang="en-US" dirty="0"/>
              <a:t>Join or create new team for your group</a:t>
            </a:r>
          </a:p>
          <a:p>
            <a:pPr>
              <a:buFont typeface="Arial" panose="020B0604020202020204" pitchFamily="34" charset="0"/>
              <a:buAutoNum type="arabicPeriod"/>
            </a:pPr>
            <a:endParaRPr lang="en-US" sz="2400" dirty="0">
              <a:solidFill>
                <a:srgbClr val="000000"/>
              </a:solidFill>
            </a:endParaRPr>
          </a:p>
          <a:p>
            <a:pPr>
              <a:buAutoNum type="arabicPeriod"/>
            </a:pPr>
            <a:endParaRPr dirty="0"/>
          </a:p>
          <a:p>
            <a:pPr>
              <a:buAutoNum type="arabicPeriod"/>
            </a:pPr>
            <a:endParaRPr lang="en" dirty="0"/>
          </a:p>
          <a:p>
            <a:pPr marL="152396" indent="0">
              <a:buNone/>
            </a:pPr>
            <a:endParaRPr lang="en" dirty="0"/>
          </a:p>
        </p:txBody>
      </p:sp>
    </p:spTree>
    <p:extLst>
      <p:ext uri="{BB962C8B-B14F-4D97-AF65-F5344CB8AC3E}">
        <p14:creationId xmlns:p14="http://schemas.microsoft.com/office/powerpoint/2010/main" val="7832963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r>
              <a:rPr lang="en"/>
              <a:t>What is Git(Hub)?</a:t>
            </a:r>
            <a:endParaRPr/>
          </a:p>
        </p:txBody>
      </p:sp>
      <p:sp>
        <p:nvSpPr>
          <p:cNvPr id="99" name="Google Shape;99;p15"/>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dirty="0"/>
              <a:t>Distributed version control system - Git</a:t>
            </a:r>
            <a:endParaRPr dirty="0"/>
          </a:p>
          <a:p>
            <a:pPr marL="0" indent="0">
              <a:spcBef>
                <a:spcPts val="2133"/>
              </a:spcBef>
              <a:buNone/>
            </a:pPr>
            <a:r>
              <a:rPr lang="en" dirty="0"/>
              <a:t>Files are stored in a central location (GitHub)</a:t>
            </a:r>
            <a:endParaRPr dirty="0"/>
          </a:p>
          <a:p>
            <a:pPr marL="0" indent="0">
              <a:spcBef>
                <a:spcPts val="2133"/>
              </a:spcBef>
              <a:buNone/>
            </a:pPr>
            <a:r>
              <a:rPr lang="en" dirty="0"/>
              <a:t>Allows teams to collaborate on files</a:t>
            </a:r>
            <a:endParaRPr dirty="0"/>
          </a:p>
          <a:p>
            <a:pPr marL="0" indent="0">
              <a:spcBef>
                <a:spcPts val="2133"/>
              </a:spcBef>
              <a:buNone/>
            </a:pPr>
            <a:r>
              <a:rPr lang="en" dirty="0"/>
              <a:t>Branching from the master branch allows for testing of code before changes are merged back to the master</a:t>
            </a:r>
            <a:endParaRPr dirty="0"/>
          </a:p>
          <a:p>
            <a:pPr marL="0" indent="0">
              <a:spcBef>
                <a:spcPts val="2133"/>
              </a:spcBef>
              <a:buNone/>
            </a:pPr>
            <a:r>
              <a:rPr lang="en" dirty="0"/>
              <a:t>GitHub keeps a record of individual contributions and changes</a:t>
            </a:r>
          </a:p>
          <a:p>
            <a:pPr marL="0" indent="0">
              <a:spcBef>
                <a:spcPts val="2133"/>
              </a:spcBef>
              <a:buNone/>
            </a:pPr>
            <a:r>
              <a:rPr lang="en-CA" dirty="0"/>
              <a:t>F</a:t>
            </a:r>
            <a:r>
              <a:rPr lang="en" dirty="0"/>
              <a:t>or a brief overview: </a:t>
            </a:r>
            <a:r>
              <a:rPr lang="en-CA" sz="2400" dirty="0">
                <a:hlinkClick r:id="rId3"/>
              </a:rPr>
              <a:t>https://rogerdudler.github.io/git-guide/</a:t>
            </a:r>
            <a:endParaRPr dirty="0"/>
          </a:p>
        </p:txBody>
      </p:sp>
    </p:spTree>
    <p:extLst>
      <p:ext uri="{BB962C8B-B14F-4D97-AF65-F5344CB8AC3E}">
        <p14:creationId xmlns:p14="http://schemas.microsoft.com/office/powerpoint/2010/main" val="2807545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body" idx="1"/>
          </p:nvPr>
        </p:nvSpPr>
        <p:spPr>
          <a:xfrm>
            <a:off x="415600" y="723800"/>
            <a:ext cx="11360800" cy="5368000"/>
          </a:xfrm>
          <a:prstGeom prst="rect">
            <a:avLst/>
          </a:prstGeom>
        </p:spPr>
        <p:txBody>
          <a:bodyPr spcFirstLastPara="1" vert="horz" wrap="square" lIns="121900" tIns="121900" rIns="121900" bIns="121900" rtlCol="0" anchor="t" anchorCtr="0">
            <a:noAutofit/>
          </a:bodyPr>
          <a:lstStyle/>
          <a:p>
            <a:pPr marL="0" indent="0">
              <a:spcAft>
                <a:spcPts val="2133"/>
              </a:spcAft>
              <a:buNone/>
            </a:pPr>
            <a:r>
              <a:rPr lang="en"/>
              <a:t>3a. Clone or download a local copy of the repository</a:t>
            </a:r>
            <a:endParaRPr/>
          </a:p>
        </p:txBody>
      </p:sp>
      <p:pic>
        <p:nvPicPr>
          <p:cNvPr id="111" name="Google Shape;111;p17"/>
          <p:cNvPicPr preferRelativeResize="0"/>
          <p:nvPr/>
        </p:nvPicPr>
        <p:blipFill>
          <a:blip r:embed="rId3">
            <a:alphaModFix/>
          </a:blip>
          <a:stretch>
            <a:fillRect/>
          </a:stretch>
        </p:blipFill>
        <p:spPr>
          <a:xfrm>
            <a:off x="642368" y="2010740"/>
            <a:ext cx="6830865" cy="3290468"/>
          </a:xfrm>
          <a:prstGeom prst="rect">
            <a:avLst/>
          </a:prstGeom>
          <a:noFill/>
          <a:ln>
            <a:noFill/>
          </a:ln>
        </p:spPr>
      </p:pic>
      <p:pic>
        <p:nvPicPr>
          <p:cNvPr id="112" name="Google Shape;112;p17"/>
          <p:cNvPicPr preferRelativeResize="0"/>
          <p:nvPr/>
        </p:nvPicPr>
        <p:blipFill>
          <a:blip r:embed="rId4">
            <a:alphaModFix/>
          </a:blip>
          <a:stretch>
            <a:fillRect/>
          </a:stretch>
        </p:blipFill>
        <p:spPr>
          <a:xfrm>
            <a:off x="8209900" y="2010740"/>
            <a:ext cx="3199800" cy="2101700"/>
          </a:xfrm>
          <a:prstGeom prst="rect">
            <a:avLst/>
          </a:prstGeom>
          <a:noFill/>
          <a:ln w="9525" cap="flat" cmpd="sng">
            <a:solidFill>
              <a:srgbClr val="DD7E6B"/>
            </a:solidFill>
            <a:prstDash val="solid"/>
            <a:round/>
            <a:headEnd type="none" w="sm" len="sm"/>
            <a:tailEnd type="none" w="sm" len="sm"/>
          </a:ln>
        </p:spPr>
      </p:pic>
      <p:sp>
        <p:nvSpPr>
          <p:cNvPr id="113" name="Google Shape;113;p17"/>
          <p:cNvSpPr txBox="1"/>
          <p:nvPr/>
        </p:nvSpPr>
        <p:spPr>
          <a:xfrm>
            <a:off x="4976133" y="4869946"/>
            <a:ext cx="1194000" cy="2724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cxnSp>
        <p:nvCxnSpPr>
          <p:cNvPr id="114" name="Google Shape;114;p17"/>
          <p:cNvCxnSpPr/>
          <p:nvPr/>
        </p:nvCxnSpPr>
        <p:spPr>
          <a:xfrm rot="10800000" flipH="1">
            <a:off x="6170400" y="4119779"/>
            <a:ext cx="5247600" cy="1031600"/>
          </a:xfrm>
          <a:prstGeom prst="straightConnector1">
            <a:avLst/>
          </a:prstGeom>
          <a:noFill/>
          <a:ln w="9525" cap="flat" cmpd="sng">
            <a:solidFill>
              <a:srgbClr val="EFEFEF"/>
            </a:solidFill>
            <a:prstDash val="solid"/>
            <a:round/>
            <a:headEnd type="none" w="med" len="med"/>
            <a:tailEnd type="none" w="med" len="med"/>
          </a:ln>
        </p:spPr>
      </p:cxnSp>
      <p:cxnSp>
        <p:nvCxnSpPr>
          <p:cNvPr id="115" name="Google Shape;115;p17"/>
          <p:cNvCxnSpPr/>
          <p:nvPr/>
        </p:nvCxnSpPr>
        <p:spPr>
          <a:xfrm rot="10800000" flipH="1">
            <a:off x="4976133" y="2029946"/>
            <a:ext cx="3220800" cy="2840000"/>
          </a:xfrm>
          <a:prstGeom prst="straightConnector1">
            <a:avLst/>
          </a:prstGeom>
          <a:noFill/>
          <a:ln w="9525" cap="flat" cmpd="sng">
            <a:solidFill>
              <a:srgbClr val="EFEFEF"/>
            </a:solidFill>
            <a:prstDash val="solid"/>
            <a:round/>
            <a:headEnd type="none" w="med" len="med"/>
            <a:tailEnd type="none" w="med" len="med"/>
          </a:ln>
        </p:spPr>
      </p:cxnSp>
    </p:spTree>
    <p:extLst>
      <p:ext uri="{BB962C8B-B14F-4D97-AF65-F5344CB8AC3E}">
        <p14:creationId xmlns:p14="http://schemas.microsoft.com/office/powerpoint/2010/main" val="4268334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a:spLocks noGrp="1"/>
          </p:cNvSpPr>
          <p:nvPr>
            <p:ph type="body" idx="1"/>
          </p:nvPr>
        </p:nvSpPr>
        <p:spPr>
          <a:xfrm>
            <a:off x="415600" y="443333"/>
            <a:ext cx="11360800" cy="5648400"/>
          </a:xfrm>
          <a:prstGeom prst="rect">
            <a:avLst/>
          </a:prstGeom>
        </p:spPr>
        <p:txBody>
          <a:bodyPr spcFirstLastPara="1" vert="horz" wrap="square" lIns="121900" tIns="121900" rIns="121900" bIns="121900" rtlCol="0" anchor="t" anchorCtr="0">
            <a:noAutofit/>
          </a:bodyPr>
          <a:lstStyle/>
          <a:p>
            <a:pPr marL="0" indent="0">
              <a:spcAft>
                <a:spcPts val="2133"/>
              </a:spcAft>
              <a:buNone/>
            </a:pPr>
            <a:r>
              <a:rPr lang="en"/>
              <a:t>3b. Clone or download a local copy of the repository</a:t>
            </a:r>
            <a:endParaRPr/>
          </a:p>
        </p:txBody>
      </p:sp>
      <p:grpSp>
        <p:nvGrpSpPr>
          <p:cNvPr id="122" name="Google Shape;122;p18"/>
          <p:cNvGrpSpPr/>
          <p:nvPr/>
        </p:nvGrpSpPr>
        <p:grpSpPr>
          <a:xfrm>
            <a:off x="719700" y="1746010"/>
            <a:ext cx="3669765" cy="3329497"/>
            <a:chOff x="576775" y="916050"/>
            <a:chExt cx="2752324" cy="2497123"/>
          </a:xfrm>
        </p:grpSpPr>
        <p:pic>
          <p:nvPicPr>
            <p:cNvPr id="123" name="Google Shape;123;p18"/>
            <p:cNvPicPr preferRelativeResize="0"/>
            <p:nvPr/>
          </p:nvPicPr>
          <p:blipFill rotWithShape="1">
            <a:blip r:embed="rId3">
              <a:alphaModFix/>
            </a:blip>
            <a:srcRect l="47023" t="43379" r="34356" b="29167"/>
            <a:stretch/>
          </p:blipFill>
          <p:spPr>
            <a:xfrm>
              <a:off x="576775" y="916050"/>
              <a:ext cx="2752324" cy="2497123"/>
            </a:xfrm>
            <a:prstGeom prst="rect">
              <a:avLst/>
            </a:prstGeom>
            <a:noFill/>
            <a:ln>
              <a:noFill/>
            </a:ln>
          </p:spPr>
        </p:pic>
        <p:sp>
          <p:nvSpPr>
            <p:cNvPr id="124" name="Google Shape;124;p18"/>
            <p:cNvSpPr txBox="1"/>
            <p:nvPr/>
          </p:nvSpPr>
          <p:spPr>
            <a:xfrm>
              <a:off x="2135863" y="2503150"/>
              <a:ext cx="549600" cy="2043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grpSp>
      <p:grpSp>
        <p:nvGrpSpPr>
          <p:cNvPr id="125" name="Google Shape;125;p18"/>
          <p:cNvGrpSpPr/>
          <p:nvPr/>
        </p:nvGrpSpPr>
        <p:grpSpPr>
          <a:xfrm>
            <a:off x="4831367" y="4241641"/>
            <a:ext cx="6053467" cy="1058567"/>
            <a:chOff x="3162100" y="2978875"/>
            <a:chExt cx="4540100" cy="793925"/>
          </a:xfrm>
        </p:grpSpPr>
        <p:pic>
          <p:nvPicPr>
            <p:cNvPr id="126" name="Google Shape;126;p18"/>
            <p:cNvPicPr preferRelativeResize="0"/>
            <p:nvPr/>
          </p:nvPicPr>
          <p:blipFill rotWithShape="1">
            <a:blip r:embed="rId4">
              <a:alphaModFix/>
            </a:blip>
            <a:srcRect r="744" b="50322"/>
            <a:stretch/>
          </p:blipFill>
          <p:spPr>
            <a:xfrm>
              <a:off x="3162100" y="2978875"/>
              <a:ext cx="4540100" cy="793925"/>
            </a:xfrm>
            <a:prstGeom prst="rect">
              <a:avLst/>
            </a:prstGeom>
            <a:noFill/>
            <a:ln>
              <a:noFill/>
            </a:ln>
          </p:spPr>
        </p:pic>
        <p:sp>
          <p:nvSpPr>
            <p:cNvPr id="127" name="Google Shape;127;p18"/>
            <p:cNvSpPr/>
            <p:nvPr/>
          </p:nvSpPr>
          <p:spPr>
            <a:xfrm>
              <a:off x="4213875" y="3026375"/>
              <a:ext cx="223800" cy="1086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28" name="Google Shape;128;p18"/>
            <p:cNvSpPr/>
            <p:nvPr/>
          </p:nvSpPr>
          <p:spPr>
            <a:xfrm>
              <a:off x="3162100" y="3321550"/>
              <a:ext cx="271500" cy="108600"/>
            </a:xfrm>
            <a:prstGeom prst="rect">
              <a:avLst/>
            </a:prstGeom>
            <a:solidFill>
              <a:srgbClr val="000000"/>
            </a:solidFill>
            <a:ln>
              <a:noFill/>
            </a:ln>
          </p:spPr>
          <p:txBody>
            <a:bodyPr spcFirstLastPara="1" wrap="square" lIns="121900" tIns="121900" rIns="121900" bIns="121900" anchor="ctr" anchorCtr="0">
              <a:noAutofit/>
            </a:bodyPr>
            <a:lstStyle/>
            <a:p>
              <a:endParaRPr sz="2400"/>
            </a:p>
          </p:txBody>
        </p:sp>
      </p:grpSp>
      <p:grpSp>
        <p:nvGrpSpPr>
          <p:cNvPr id="129" name="Google Shape;129;p18"/>
          <p:cNvGrpSpPr/>
          <p:nvPr/>
        </p:nvGrpSpPr>
        <p:grpSpPr>
          <a:xfrm>
            <a:off x="4831367" y="1700808"/>
            <a:ext cx="4896267" cy="2358567"/>
            <a:chOff x="3637100" y="1099274"/>
            <a:chExt cx="3672200" cy="1768925"/>
          </a:xfrm>
        </p:grpSpPr>
        <p:pic>
          <p:nvPicPr>
            <p:cNvPr id="130" name="Google Shape;130;p18"/>
            <p:cNvPicPr preferRelativeResize="0"/>
            <p:nvPr/>
          </p:nvPicPr>
          <p:blipFill>
            <a:blip r:embed="rId5">
              <a:alphaModFix/>
            </a:blip>
            <a:stretch>
              <a:fillRect/>
            </a:stretch>
          </p:blipFill>
          <p:spPr>
            <a:xfrm>
              <a:off x="3637100" y="1099274"/>
              <a:ext cx="3672200" cy="1768925"/>
            </a:xfrm>
            <a:prstGeom prst="rect">
              <a:avLst/>
            </a:prstGeom>
            <a:noFill/>
            <a:ln>
              <a:noFill/>
            </a:ln>
          </p:spPr>
        </p:pic>
        <p:sp>
          <p:nvSpPr>
            <p:cNvPr id="131" name="Google Shape;131;p18"/>
            <p:cNvSpPr txBox="1"/>
            <p:nvPr/>
          </p:nvSpPr>
          <p:spPr>
            <a:xfrm>
              <a:off x="6001600" y="2412450"/>
              <a:ext cx="1225200" cy="1593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grpSp>
    </p:spTree>
    <p:extLst>
      <p:ext uri="{BB962C8B-B14F-4D97-AF65-F5344CB8AC3E}">
        <p14:creationId xmlns:p14="http://schemas.microsoft.com/office/powerpoint/2010/main" val="1415297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19"/>
          <p:cNvSpPr txBox="1">
            <a:spLocks noGrp="1"/>
          </p:cNvSpPr>
          <p:nvPr>
            <p:ph type="body" idx="1"/>
          </p:nvPr>
        </p:nvSpPr>
        <p:spPr>
          <a:xfrm>
            <a:off x="415600" y="374333"/>
            <a:ext cx="11360800" cy="5717600"/>
          </a:xfrm>
          <a:prstGeom prst="rect">
            <a:avLst/>
          </a:prstGeom>
        </p:spPr>
        <p:txBody>
          <a:bodyPr spcFirstLastPara="1" vert="horz" wrap="square" lIns="121900" tIns="121900" rIns="121900" bIns="121900" rtlCol="0" anchor="t" anchorCtr="0">
            <a:noAutofit/>
          </a:bodyPr>
          <a:lstStyle/>
          <a:p>
            <a:pPr marL="0" indent="0">
              <a:buNone/>
            </a:pPr>
            <a:r>
              <a:rPr lang="en"/>
              <a:t> 4. 	Make changes to local files </a:t>
            </a:r>
            <a:endParaRPr/>
          </a:p>
          <a:p>
            <a:pPr marL="0" indent="0">
              <a:spcBef>
                <a:spcPts val="2133"/>
              </a:spcBef>
              <a:buNone/>
            </a:pPr>
            <a:r>
              <a:rPr lang="en"/>
              <a:t> 5a. 	Commit and push changes to desired branch</a:t>
            </a:r>
            <a:endParaRPr/>
          </a:p>
          <a:p>
            <a:pPr indent="0">
              <a:spcBef>
                <a:spcPts val="2133"/>
              </a:spcBef>
              <a:buNone/>
            </a:pPr>
            <a:endParaRPr/>
          </a:p>
          <a:p>
            <a:pPr marL="0" indent="0">
              <a:spcBef>
                <a:spcPts val="2133"/>
              </a:spcBef>
              <a:spcAft>
                <a:spcPts val="2133"/>
              </a:spcAft>
              <a:buNone/>
            </a:pPr>
            <a:endParaRPr/>
          </a:p>
        </p:txBody>
      </p:sp>
      <p:pic>
        <p:nvPicPr>
          <p:cNvPr id="138" name="Google Shape;138;p19"/>
          <p:cNvPicPr preferRelativeResize="0"/>
          <p:nvPr/>
        </p:nvPicPr>
        <p:blipFill>
          <a:blip r:embed="rId3">
            <a:alphaModFix/>
          </a:blip>
          <a:stretch>
            <a:fillRect/>
          </a:stretch>
        </p:blipFill>
        <p:spPr>
          <a:xfrm>
            <a:off x="614667" y="1731434"/>
            <a:ext cx="2798100" cy="4609868"/>
          </a:xfrm>
          <a:prstGeom prst="rect">
            <a:avLst/>
          </a:prstGeom>
          <a:noFill/>
          <a:ln>
            <a:noFill/>
          </a:ln>
        </p:spPr>
      </p:pic>
      <p:sp>
        <p:nvSpPr>
          <p:cNvPr id="139" name="Google Shape;139;p19"/>
          <p:cNvSpPr/>
          <p:nvPr/>
        </p:nvSpPr>
        <p:spPr>
          <a:xfrm>
            <a:off x="570000" y="4948967"/>
            <a:ext cx="1827600" cy="14656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40" name="Google Shape;140;p19"/>
          <p:cNvSpPr/>
          <p:nvPr/>
        </p:nvSpPr>
        <p:spPr>
          <a:xfrm>
            <a:off x="2356533" y="1922200"/>
            <a:ext cx="1009200" cy="3216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nvGrpSpPr>
          <p:cNvPr id="141" name="Google Shape;141;p19"/>
          <p:cNvGrpSpPr/>
          <p:nvPr/>
        </p:nvGrpSpPr>
        <p:grpSpPr>
          <a:xfrm>
            <a:off x="4095228" y="1731428"/>
            <a:ext cx="5504168" cy="2027867"/>
            <a:chOff x="2684646" y="1298571"/>
            <a:chExt cx="4128126" cy="1520900"/>
          </a:xfrm>
        </p:grpSpPr>
        <p:pic>
          <p:nvPicPr>
            <p:cNvPr id="142" name="Google Shape;142;p19"/>
            <p:cNvPicPr preferRelativeResize="0"/>
            <p:nvPr/>
          </p:nvPicPr>
          <p:blipFill>
            <a:blip r:embed="rId4">
              <a:alphaModFix/>
            </a:blip>
            <a:stretch>
              <a:fillRect/>
            </a:stretch>
          </p:blipFill>
          <p:spPr>
            <a:xfrm>
              <a:off x="2684646" y="1298571"/>
              <a:ext cx="4128126" cy="1520900"/>
            </a:xfrm>
            <a:prstGeom prst="rect">
              <a:avLst/>
            </a:prstGeom>
            <a:noFill/>
            <a:ln>
              <a:noFill/>
            </a:ln>
          </p:spPr>
        </p:pic>
        <p:sp>
          <p:nvSpPr>
            <p:cNvPr id="143" name="Google Shape;143;p19"/>
            <p:cNvSpPr/>
            <p:nvPr/>
          </p:nvSpPr>
          <p:spPr>
            <a:xfrm>
              <a:off x="6001625" y="2252150"/>
              <a:ext cx="648300" cy="2412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pic>
        <p:nvPicPr>
          <p:cNvPr id="144" name="Google Shape;144;p19"/>
          <p:cNvPicPr preferRelativeResize="0"/>
          <p:nvPr/>
        </p:nvPicPr>
        <p:blipFill>
          <a:blip r:embed="rId5">
            <a:alphaModFix/>
          </a:blip>
          <a:stretch>
            <a:fillRect/>
          </a:stretch>
        </p:blipFill>
        <p:spPr>
          <a:xfrm>
            <a:off x="4165234" y="3844589"/>
            <a:ext cx="5504165" cy="1224984"/>
          </a:xfrm>
          <a:prstGeom prst="rect">
            <a:avLst/>
          </a:prstGeom>
          <a:noFill/>
          <a:ln>
            <a:noFill/>
          </a:ln>
        </p:spPr>
      </p:pic>
    </p:spTree>
    <p:extLst>
      <p:ext uri="{BB962C8B-B14F-4D97-AF65-F5344CB8AC3E}">
        <p14:creationId xmlns:p14="http://schemas.microsoft.com/office/powerpoint/2010/main" val="27587690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0"/>
          <p:cNvSpPr txBox="1">
            <a:spLocks noGrp="1"/>
          </p:cNvSpPr>
          <p:nvPr>
            <p:ph type="body" idx="1"/>
          </p:nvPr>
        </p:nvSpPr>
        <p:spPr>
          <a:xfrm>
            <a:off x="415600" y="374333"/>
            <a:ext cx="11360800" cy="5717600"/>
          </a:xfrm>
          <a:prstGeom prst="rect">
            <a:avLst/>
          </a:prstGeom>
        </p:spPr>
        <p:txBody>
          <a:bodyPr spcFirstLastPara="1" vert="horz" wrap="square" lIns="121900" tIns="121900" rIns="121900" bIns="121900" rtlCol="0" anchor="t" anchorCtr="0">
            <a:noAutofit/>
          </a:bodyPr>
          <a:lstStyle/>
          <a:p>
            <a:pPr marL="0" indent="0">
              <a:buNone/>
            </a:pPr>
            <a:r>
              <a:rPr lang="en"/>
              <a:t> 5b. 	Commit and push changes to desired branch</a:t>
            </a:r>
            <a:endParaRPr/>
          </a:p>
          <a:p>
            <a:pPr indent="0">
              <a:spcBef>
                <a:spcPts val="2133"/>
              </a:spcBef>
              <a:buNone/>
            </a:pPr>
            <a:endParaRPr/>
          </a:p>
          <a:p>
            <a:pPr marL="0" indent="0">
              <a:spcBef>
                <a:spcPts val="2133"/>
              </a:spcBef>
              <a:spcAft>
                <a:spcPts val="2133"/>
              </a:spcAft>
              <a:buNone/>
            </a:pPr>
            <a:endParaRPr/>
          </a:p>
        </p:txBody>
      </p:sp>
      <p:pic>
        <p:nvPicPr>
          <p:cNvPr id="150" name="Google Shape;150;p20"/>
          <p:cNvPicPr preferRelativeResize="0"/>
          <p:nvPr/>
        </p:nvPicPr>
        <p:blipFill>
          <a:blip r:embed="rId3">
            <a:alphaModFix/>
          </a:blip>
          <a:stretch>
            <a:fillRect/>
          </a:stretch>
        </p:blipFill>
        <p:spPr>
          <a:xfrm>
            <a:off x="555567" y="1003034"/>
            <a:ext cx="7597067" cy="5088901"/>
          </a:xfrm>
          <a:prstGeom prst="rect">
            <a:avLst/>
          </a:prstGeom>
          <a:noFill/>
          <a:ln>
            <a:noFill/>
          </a:ln>
        </p:spPr>
      </p:pic>
      <p:sp>
        <p:nvSpPr>
          <p:cNvPr id="151" name="Google Shape;151;p20"/>
          <p:cNvSpPr/>
          <p:nvPr/>
        </p:nvSpPr>
        <p:spPr>
          <a:xfrm>
            <a:off x="629800" y="2694200"/>
            <a:ext cx="997200" cy="262400"/>
          </a:xfrm>
          <a:prstGeom prst="rect">
            <a:avLst/>
          </a:prstGeom>
          <a:noFill/>
          <a:ln w="19050"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2" name="Google Shape;152;p20"/>
          <p:cNvSpPr/>
          <p:nvPr/>
        </p:nvSpPr>
        <p:spPr>
          <a:xfrm>
            <a:off x="629800" y="3842133"/>
            <a:ext cx="3306400" cy="262400"/>
          </a:xfrm>
          <a:prstGeom prst="rect">
            <a:avLst/>
          </a:prstGeom>
          <a:noFill/>
          <a:ln w="19050"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3" name="Google Shape;153;p20"/>
          <p:cNvSpPr/>
          <p:nvPr/>
        </p:nvSpPr>
        <p:spPr>
          <a:xfrm>
            <a:off x="629800" y="4419467"/>
            <a:ext cx="839600" cy="262400"/>
          </a:xfrm>
          <a:prstGeom prst="rect">
            <a:avLst/>
          </a:prstGeom>
          <a:noFill/>
          <a:ln w="19050" cap="flat" cmpd="sng">
            <a:solidFill>
              <a:srgbClr val="DD7E6B"/>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54" name="Google Shape;154;p20"/>
          <p:cNvSpPr txBox="1"/>
          <p:nvPr/>
        </p:nvSpPr>
        <p:spPr>
          <a:xfrm>
            <a:off x="8333033" y="1003033"/>
            <a:ext cx="3616000" cy="2516400"/>
          </a:xfrm>
          <a:prstGeom prst="rect">
            <a:avLst/>
          </a:prstGeom>
          <a:noFill/>
          <a:ln>
            <a:noFill/>
          </a:ln>
        </p:spPr>
        <p:txBody>
          <a:bodyPr spcFirstLastPara="1" wrap="square" lIns="121900" tIns="121900" rIns="121900" bIns="121900" anchor="t" anchorCtr="0">
            <a:noAutofit/>
          </a:bodyPr>
          <a:lstStyle/>
          <a:p>
            <a:r>
              <a:rPr lang="en" sz="2400">
                <a:latin typeface="Roboto"/>
                <a:ea typeface="Roboto"/>
                <a:cs typeface="Roboto"/>
                <a:sym typeface="Roboto"/>
              </a:rPr>
              <a:t>&gt; git add</a:t>
            </a:r>
            <a:endParaRPr sz="2400">
              <a:latin typeface="Roboto"/>
              <a:ea typeface="Roboto"/>
              <a:cs typeface="Roboto"/>
              <a:sym typeface="Roboto"/>
            </a:endParaRPr>
          </a:p>
          <a:p>
            <a:endParaRPr sz="2400">
              <a:latin typeface="Roboto"/>
              <a:ea typeface="Roboto"/>
              <a:cs typeface="Roboto"/>
              <a:sym typeface="Roboto"/>
            </a:endParaRPr>
          </a:p>
          <a:p>
            <a:r>
              <a:rPr lang="en" sz="2400">
                <a:latin typeface="Roboto"/>
                <a:ea typeface="Roboto"/>
                <a:cs typeface="Roboto"/>
                <a:sym typeface="Roboto"/>
              </a:rPr>
              <a:t>&gt; git commit -m “notes”</a:t>
            </a:r>
            <a:endParaRPr sz="2400">
              <a:latin typeface="Roboto"/>
              <a:ea typeface="Roboto"/>
              <a:cs typeface="Roboto"/>
              <a:sym typeface="Roboto"/>
            </a:endParaRPr>
          </a:p>
          <a:p>
            <a:endParaRPr sz="2400">
              <a:latin typeface="Roboto"/>
              <a:ea typeface="Roboto"/>
              <a:cs typeface="Roboto"/>
              <a:sym typeface="Roboto"/>
            </a:endParaRPr>
          </a:p>
          <a:p>
            <a:r>
              <a:rPr lang="en" sz="2400">
                <a:latin typeface="Roboto"/>
                <a:ea typeface="Roboto"/>
                <a:cs typeface="Roboto"/>
                <a:sym typeface="Roboto"/>
              </a:rPr>
              <a:t>&gt; git push</a:t>
            </a:r>
            <a:endParaRPr sz="2400">
              <a:latin typeface="Roboto"/>
              <a:ea typeface="Roboto"/>
              <a:cs typeface="Roboto"/>
              <a:sym typeface="Roboto"/>
            </a:endParaRPr>
          </a:p>
        </p:txBody>
      </p:sp>
    </p:spTree>
    <p:extLst>
      <p:ext uri="{BB962C8B-B14F-4D97-AF65-F5344CB8AC3E}">
        <p14:creationId xmlns:p14="http://schemas.microsoft.com/office/powerpoint/2010/main" val="19386437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1"/>
          <p:cNvSpPr txBox="1">
            <a:spLocks noGrp="1"/>
          </p:cNvSpPr>
          <p:nvPr>
            <p:ph type="body" idx="1"/>
          </p:nvPr>
        </p:nvSpPr>
        <p:spPr>
          <a:xfrm>
            <a:off x="415600" y="374333"/>
            <a:ext cx="11360800" cy="5717600"/>
          </a:xfrm>
          <a:prstGeom prst="rect">
            <a:avLst/>
          </a:prstGeom>
        </p:spPr>
        <p:txBody>
          <a:bodyPr spcFirstLastPara="1" vert="horz" wrap="square" lIns="121900" tIns="121900" rIns="121900" bIns="121900" rtlCol="0" anchor="t" anchorCtr="0">
            <a:noAutofit/>
          </a:bodyPr>
          <a:lstStyle/>
          <a:p>
            <a:pPr marL="0" indent="0">
              <a:buNone/>
            </a:pPr>
            <a:r>
              <a:rPr lang="en"/>
              <a:t>6a. Pull changes from the master</a:t>
            </a:r>
            <a:endParaRPr/>
          </a:p>
          <a:p>
            <a:pPr indent="0">
              <a:spcBef>
                <a:spcPts val="2133"/>
              </a:spcBef>
              <a:buNone/>
            </a:pPr>
            <a:endParaRPr/>
          </a:p>
          <a:p>
            <a:pPr marL="0" indent="0">
              <a:spcBef>
                <a:spcPts val="2133"/>
              </a:spcBef>
              <a:spcAft>
                <a:spcPts val="2133"/>
              </a:spcAft>
              <a:buNone/>
            </a:pPr>
            <a:endParaRPr/>
          </a:p>
        </p:txBody>
      </p:sp>
      <p:pic>
        <p:nvPicPr>
          <p:cNvPr id="160" name="Google Shape;160;p21"/>
          <p:cNvPicPr preferRelativeResize="0"/>
          <p:nvPr/>
        </p:nvPicPr>
        <p:blipFill>
          <a:blip r:embed="rId3">
            <a:alphaModFix/>
          </a:blip>
          <a:stretch>
            <a:fillRect/>
          </a:stretch>
        </p:blipFill>
        <p:spPr>
          <a:xfrm>
            <a:off x="536568" y="1040265"/>
            <a:ext cx="8253801" cy="2872633"/>
          </a:xfrm>
          <a:prstGeom prst="rect">
            <a:avLst/>
          </a:prstGeom>
          <a:noFill/>
          <a:ln>
            <a:noFill/>
          </a:ln>
        </p:spPr>
      </p:pic>
      <p:pic>
        <p:nvPicPr>
          <p:cNvPr id="161" name="Google Shape;161;p21"/>
          <p:cNvPicPr preferRelativeResize="0"/>
          <p:nvPr/>
        </p:nvPicPr>
        <p:blipFill rotWithShape="1">
          <a:blip r:embed="rId4">
            <a:alphaModFix/>
          </a:blip>
          <a:srcRect l="24683" t="30398" r="24011" b="8116"/>
          <a:stretch/>
        </p:blipFill>
        <p:spPr>
          <a:xfrm>
            <a:off x="536567" y="4460768"/>
            <a:ext cx="3625272" cy="1450525"/>
          </a:xfrm>
          <a:prstGeom prst="rect">
            <a:avLst/>
          </a:prstGeom>
          <a:noFill/>
          <a:ln>
            <a:noFill/>
          </a:ln>
        </p:spPr>
      </p:pic>
      <p:pic>
        <p:nvPicPr>
          <p:cNvPr id="162" name="Google Shape;162;p21"/>
          <p:cNvPicPr preferRelativeResize="0"/>
          <p:nvPr/>
        </p:nvPicPr>
        <p:blipFill rotWithShape="1">
          <a:blip r:embed="rId5">
            <a:alphaModFix/>
          </a:blip>
          <a:srcRect l="1623"/>
          <a:stretch/>
        </p:blipFill>
        <p:spPr>
          <a:xfrm>
            <a:off x="4833231" y="4429335"/>
            <a:ext cx="3625271" cy="1513400"/>
          </a:xfrm>
          <a:prstGeom prst="rect">
            <a:avLst/>
          </a:prstGeom>
          <a:noFill/>
          <a:ln>
            <a:noFill/>
          </a:ln>
        </p:spPr>
      </p:pic>
      <p:cxnSp>
        <p:nvCxnSpPr>
          <p:cNvPr id="163" name="Google Shape;163;p21"/>
          <p:cNvCxnSpPr>
            <a:stCxn id="161" idx="3"/>
            <a:endCxn id="162" idx="1"/>
          </p:cNvCxnSpPr>
          <p:nvPr/>
        </p:nvCxnSpPr>
        <p:spPr>
          <a:xfrm>
            <a:off x="4161839" y="5186031"/>
            <a:ext cx="671200" cy="0"/>
          </a:xfrm>
          <a:prstGeom prst="straightConnector1">
            <a:avLst/>
          </a:prstGeom>
          <a:noFill/>
          <a:ln w="9525" cap="flat" cmpd="sng">
            <a:solidFill>
              <a:schemeClr val="dk2"/>
            </a:solidFill>
            <a:prstDash val="solid"/>
            <a:round/>
            <a:headEnd type="none" w="med" len="med"/>
            <a:tailEnd type="triangle" w="med" len="med"/>
          </a:ln>
        </p:spPr>
      </p:cxnSp>
      <p:sp>
        <p:nvSpPr>
          <p:cNvPr id="164" name="Google Shape;164;p21"/>
          <p:cNvSpPr txBox="1"/>
          <p:nvPr/>
        </p:nvSpPr>
        <p:spPr>
          <a:xfrm>
            <a:off x="9100567" y="1070100"/>
            <a:ext cx="2661200" cy="3564000"/>
          </a:xfrm>
          <a:prstGeom prst="rect">
            <a:avLst/>
          </a:prstGeom>
          <a:noFill/>
          <a:ln>
            <a:noFill/>
          </a:ln>
        </p:spPr>
        <p:txBody>
          <a:bodyPr spcFirstLastPara="1" wrap="square" lIns="121900" tIns="121900" rIns="121900" bIns="121900" anchor="t" anchorCtr="0">
            <a:noAutofit/>
          </a:bodyPr>
          <a:lstStyle/>
          <a:p>
            <a:pPr algn="ctr"/>
            <a:r>
              <a:rPr lang="en" sz="2400">
                <a:latin typeface="Roboto"/>
                <a:ea typeface="Roboto"/>
                <a:cs typeface="Roboto"/>
                <a:sym typeface="Roboto"/>
              </a:rPr>
              <a:t>conflicting changes are resolved manually, this can be done using a text editor like Atom</a:t>
            </a:r>
            <a:endParaRPr sz="2400">
              <a:latin typeface="Roboto"/>
              <a:ea typeface="Roboto"/>
              <a:cs typeface="Roboto"/>
              <a:sym typeface="Roboto"/>
            </a:endParaRPr>
          </a:p>
        </p:txBody>
      </p:sp>
      <p:pic>
        <p:nvPicPr>
          <p:cNvPr id="165" name="Google Shape;165;p21"/>
          <p:cNvPicPr preferRelativeResize="0"/>
          <p:nvPr/>
        </p:nvPicPr>
        <p:blipFill rotWithShape="1">
          <a:blip r:embed="rId6">
            <a:alphaModFix/>
          </a:blip>
          <a:srcRect r="56038"/>
          <a:stretch/>
        </p:blipFill>
        <p:spPr>
          <a:xfrm>
            <a:off x="9279314" y="3912898"/>
            <a:ext cx="2093599" cy="2329300"/>
          </a:xfrm>
          <a:prstGeom prst="rect">
            <a:avLst/>
          </a:prstGeom>
          <a:noFill/>
          <a:ln>
            <a:noFill/>
          </a:ln>
        </p:spPr>
      </p:pic>
    </p:spTree>
    <p:extLst>
      <p:ext uri="{BB962C8B-B14F-4D97-AF65-F5344CB8AC3E}">
        <p14:creationId xmlns:p14="http://schemas.microsoft.com/office/powerpoint/2010/main" val="2590354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8208912"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Thank you for attending!</a:t>
            </a:r>
          </a:p>
        </p:txBody>
      </p:sp>
      <p:sp>
        <p:nvSpPr>
          <p:cNvPr id="6" name="TextBox 5"/>
          <p:cNvSpPr txBox="1"/>
          <p:nvPr/>
        </p:nvSpPr>
        <p:spPr>
          <a:xfrm>
            <a:off x="839416" y="2224440"/>
            <a:ext cx="5256584" cy="584775"/>
          </a:xfrm>
          <a:prstGeom prst="rect">
            <a:avLst/>
          </a:prstGeom>
          <a:noFill/>
        </p:spPr>
        <p:txBody>
          <a:bodyPr wrap="square" rtlCol="0">
            <a:spAutoFit/>
          </a:bodyPr>
          <a:lstStyle/>
          <a:p>
            <a:r>
              <a:rPr lang="en-CA" sz="3200" b="1" dirty="0">
                <a:latin typeface="HelveticaNeueLT Std" panose="020B0604020202020204" pitchFamily="34" charset="0"/>
              </a:rPr>
              <a:t>Why are we here?</a:t>
            </a:r>
          </a:p>
        </p:txBody>
      </p:sp>
      <p:sp>
        <p:nvSpPr>
          <p:cNvPr id="7" name="TextBox 6"/>
          <p:cNvSpPr txBox="1"/>
          <p:nvPr/>
        </p:nvSpPr>
        <p:spPr>
          <a:xfrm>
            <a:off x="1775520" y="3232552"/>
            <a:ext cx="8208912" cy="1938992"/>
          </a:xfrm>
          <a:prstGeom prst="rect">
            <a:avLst/>
          </a:prstGeom>
          <a:noFill/>
        </p:spPr>
        <p:txBody>
          <a:bodyPr wrap="square" rtlCol="0">
            <a:spAutoFit/>
          </a:bodyPr>
          <a:lstStyle/>
          <a:p>
            <a:pPr marL="457200" indent="-457200">
              <a:buAutoNum type="arabicParenR"/>
            </a:pPr>
            <a:r>
              <a:rPr lang="en-CA" sz="2400" dirty="0">
                <a:latin typeface="HelveticaNeueLT Std" panose="020B0604020202020204" pitchFamily="34" charset="0"/>
              </a:rPr>
              <a:t>Learn and practice coding skills</a:t>
            </a:r>
          </a:p>
          <a:p>
            <a:pPr marL="457200" indent="-457200">
              <a:buAutoNum type="arabicParenR"/>
            </a:pPr>
            <a:endParaRPr lang="en-CA" sz="2400" dirty="0">
              <a:latin typeface="HelveticaNeueLT Std" panose="020B0604020202020204" pitchFamily="34" charset="0"/>
            </a:endParaRPr>
          </a:p>
          <a:p>
            <a:pPr marL="457200" indent="-457200">
              <a:buAutoNum type="arabicParenR"/>
            </a:pPr>
            <a:r>
              <a:rPr lang="en-CA" sz="2400" dirty="0">
                <a:latin typeface="HelveticaNeueLT Std" panose="020B0604020202020204" pitchFamily="34" charset="0"/>
              </a:rPr>
              <a:t>Answer interesting questions</a:t>
            </a:r>
          </a:p>
          <a:p>
            <a:pPr marL="457200" indent="-457200">
              <a:buAutoNum type="arabicParenR"/>
            </a:pPr>
            <a:endParaRPr lang="en-CA" sz="2400" dirty="0">
              <a:latin typeface="HelveticaNeueLT Std" panose="020B0604020202020204" pitchFamily="34" charset="0"/>
            </a:endParaRPr>
          </a:p>
          <a:p>
            <a:pPr marL="457200" indent="-457200">
              <a:buAutoNum type="arabicParenR"/>
            </a:pPr>
            <a:r>
              <a:rPr lang="en-CA" sz="2400" dirty="0">
                <a:latin typeface="HelveticaNeueLT Std" panose="020B0604020202020204" pitchFamily="34" charset="0"/>
              </a:rPr>
              <a:t>To have fun!</a:t>
            </a:r>
          </a:p>
        </p:txBody>
      </p:sp>
      <p:pic>
        <p:nvPicPr>
          <p:cNvPr id="4098" name="Picture 2" descr="https://psychhack2019.github.io/landing/img/Group%2018@2x.pn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16368" b="17133"/>
          <a:stretch/>
        </p:blipFill>
        <p:spPr bwMode="auto">
          <a:xfrm>
            <a:off x="7536160" y="2132856"/>
            <a:ext cx="3530575" cy="3389871"/>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0728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body" idx="1"/>
          </p:nvPr>
        </p:nvSpPr>
        <p:spPr>
          <a:xfrm>
            <a:off x="415600" y="374333"/>
            <a:ext cx="11360800" cy="5717600"/>
          </a:xfrm>
          <a:prstGeom prst="rect">
            <a:avLst/>
          </a:prstGeom>
        </p:spPr>
        <p:txBody>
          <a:bodyPr spcFirstLastPara="1" vert="horz" wrap="square" lIns="121900" tIns="121900" rIns="121900" bIns="121900" rtlCol="0" anchor="t" anchorCtr="0">
            <a:noAutofit/>
          </a:bodyPr>
          <a:lstStyle/>
          <a:p>
            <a:pPr marL="0" indent="0">
              <a:buNone/>
            </a:pPr>
            <a:r>
              <a:rPr lang="en" dirty="0"/>
              <a:t>6b. Pull changes from the master</a:t>
            </a:r>
            <a:endParaRPr dirty="0"/>
          </a:p>
          <a:p>
            <a:pPr marL="0" indent="0">
              <a:spcBef>
                <a:spcPts val="2133"/>
              </a:spcBef>
              <a:buNone/>
            </a:pPr>
            <a:r>
              <a:rPr lang="en" dirty="0"/>
              <a:t>&gt; git status</a:t>
            </a:r>
            <a:endParaRPr dirty="0"/>
          </a:p>
          <a:p>
            <a:pPr marL="0" indent="0">
              <a:spcBef>
                <a:spcPts val="2133"/>
              </a:spcBef>
              <a:buNone/>
            </a:pPr>
            <a:r>
              <a:rPr lang="en" dirty="0"/>
              <a:t>&gt; git pull</a:t>
            </a:r>
            <a:endParaRPr dirty="0"/>
          </a:p>
          <a:p>
            <a:pPr marL="0" indent="0">
              <a:spcBef>
                <a:spcPts val="2133"/>
              </a:spcBef>
              <a:buNone/>
            </a:pPr>
            <a:endParaRPr dirty="0"/>
          </a:p>
          <a:p>
            <a:pPr indent="0">
              <a:spcBef>
                <a:spcPts val="2133"/>
              </a:spcBef>
              <a:buNone/>
            </a:pPr>
            <a:endParaRPr dirty="0"/>
          </a:p>
          <a:p>
            <a:pPr marL="0" indent="0">
              <a:spcBef>
                <a:spcPts val="2133"/>
              </a:spcBef>
              <a:spcAft>
                <a:spcPts val="2133"/>
              </a:spcAft>
              <a:buNone/>
            </a:pPr>
            <a:endParaRPr dirty="0"/>
          </a:p>
        </p:txBody>
      </p:sp>
      <p:pic>
        <p:nvPicPr>
          <p:cNvPr id="171" name="Google Shape;171;p22"/>
          <p:cNvPicPr preferRelativeResize="0"/>
          <p:nvPr/>
        </p:nvPicPr>
        <p:blipFill>
          <a:blip r:embed="rId3">
            <a:alphaModFix/>
          </a:blip>
          <a:stretch>
            <a:fillRect/>
          </a:stretch>
        </p:blipFill>
        <p:spPr>
          <a:xfrm>
            <a:off x="2909433" y="1186667"/>
            <a:ext cx="6758768" cy="2609900"/>
          </a:xfrm>
          <a:prstGeom prst="rect">
            <a:avLst/>
          </a:prstGeom>
          <a:noFill/>
          <a:ln>
            <a:noFill/>
          </a:ln>
        </p:spPr>
      </p:pic>
      <p:pic>
        <p:nvPicPr>
          <p:cNvPr id="172" name="Google Shape;172;p22"/>
          <p:cNvPicPr preferRelativeResize="0"/>
          <p:nvPr/>
        </p:nvPicPr>
        <p:blipFill>
          <a:blip r:embed="rId4">
            <a:alphaModFix/>
          </a:blip>
          <a:stretch>
            <a:fillRect/>
          </a:stretch>
        </p:blipFill>
        <p:spPr>
          <a:xfrm>
            <a:off x="308100" y="3874626"/>
            <a:ext cx="5787901" cy="1204733"/>
          </a:xfrm>
          <a:prstGeom prst="rect">
            <a:avLst/>
          </a:prstGeom>
          <a:noFill/>
          <a:ln>
            <a:noFill/>
          </a:ln>
        </p:spPr>
      </p:pic>
      <p:pic>
        <p:nvPicPr>
          <p:cNvPr id="173" name="Google Shape;173;p22"/>
          <p:cNvPicPr preferRelativeResize="0"/>
          <p:nvPr/>
        </p:nvPicPr>
        <p:blipFill>
          <a:blip r:embed="rId4">
            <a:alphaModFix/>
          </a:blip>
          <a:stretch>
            <a:fillRect/>
          </a:stretch>
        </p:blipFill>
        <p:spPr>
          <a:xfrm>
            <a:off x="308100" y="5079375"/>
            <a:ext cx="5787901" cy="1204733"/>
          </a:xfrm>
          <a:prstGeom prst="rect">
            <a:avLst/>
          </a:prstGeom>
          <a:noFill/>
          <a:ln>
            <a:noFill/>
          </a:ln>
        </p:spPr>
      </p:pic>
      <p:pic>
        <p:nvPicPr>
          <p:cNvPr id="174" name="Google Shape;174;p22"/>
          <p:cNvPicPr preferRelativeResize="0"/>
          <p:nvPr/>
        </p:nvPicPr>
        <p:blipFill>
          <a:blip r:embed="rId5">
            <a:alphaModFix/>
          </a:blip>
          <a:stretch>
            <a:fillRect/>
          </a:stretch>
        </p:blipFill>
        <p:spPr>
          <a:xfrm>
            <a:off x="332217" y="5334501"/>
            <a:ext cx="5739667" cy="462700"/>
          </a:xfrm>
          <a:prstGeom prst="rect">
            <a:avLst/>
          </a:prstGeom>
          <a:noFill/>
          <a:ln>
            <a:noFill/>
          </a:ln>
        </p:spPr>
      </p:pic>
      <p:sp>
        <p:nvSpPr>
          <p:cNvPr id="175" name="Google Shape;175;p22"/>
          <p:cNvSpPr txBox="1"/>
          <p:nvPr/>
        </p:nvSpPr>
        <p:spPr>
          <a:xfrm>
            <a:off x="1339967" y="5415700"/>
            <a:ext cx="148800" cy="148800"/>
          </a:xfrm>
          <a:prstGeom prst="rect">
            <a:avLst/>
          </a:prstGeom>
          <a:noFill/>
          <a:ln w="9525" cap="flat" cmpd="sng">
            <a:solidFill>
              <a:srgbClr val="93C47D"/>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cxnSp>
        <p:nvCxnSpPr>
          <p:cNvPr id="176" name="Google Shape;176;p22"/>
          <p:cNvCxnSpPr>
            <a:cxnSpLocks/>
            <a:stCxn id="177" idx="3"/>
            <a:endCxn id="178" idx="1"/>
          </p:cNvCxnSpPr>
          <p:nvPr/>
        </p:nvCxnSpPr>
        <p:spPr>
          <a:xfrm flipV="1">
            <a:off x="1116433" y="4680847"/>
            <a:ext cx="4954336" cy="579253"/>
          </a:xfrm>
          <a:prstGeom prst="straightConnector1">
            <a:avLst/>
          </a:prstGeom>
          <a:noFill/>
          <a:ln w="9525" cap="flat" cmpd="sng">
            <a:solidFill>
              <a:schemeClr val="tx1">
                <a:lumMod val="65000"/>
                <a:lumOff val="35000"/>
              </a:schemeClr>
            </a:solidFill>
            <a:prstDash val="solid"/>
            <a:round/>
            <a:headEnd type="none" w="med" len="med"/>
            <a:tailEnd type="none" w="med" len="med"/>
          </a:ln>
        </p:spPr>
      </p:cxnSp>
      <p:cxnSp>
        <p:nvCxnSpPr>
          <p:cNvPr id="179" name="Google Shape;179;p22"/>
          <p:cNvCxnSpPr>
            <a:cxnSpLocks/>
            <a:stCxn id="180" idx="3"/>
            <a:endCxn id="178" idx="1"/>
          </p:cNvCxnSpPr>
          <p:nvPr/>
        </p:nvCxnSpPr>
        <p:spPr>
          <a:xfrm flipV="1">
            <a:off x="4690033" y="4680847"/>
            <a:ext cx="1380736" cy="1291920"/>
          </a:xfrm>
          <a:prstGeom prst="straightConnector1">
            <a:avLst/>
          </a:prstGeom>
          <a:noFill/>
          <a:ln w="9525" cap="flat" cmpd="sng">
            <a:solidFill>
              <a:schemeClr val="tx1">
                <a:lumMod val="65000"/>
                <a:lumOff val="35000"/>
              </a:schemeClr>
            </a:solidFill>
            <a:prstDash val="solid"/>
            <a:round/>
            <a:headEnd type="none" w="med" len="med"/>
            <a:tailEnd type="none" w="med" len="med"/>
          </a:ln>
        </p:spPr>
      </p:cxnSp>
      <p:sp>
        <p:nvSpPr>
          <p:cNvPr id="178" name="Google Shape;178;p22"/>
          <p:cNvSpPr txBox="1"/>
          <p:nvPr/>
        </p:nvSpPr>
        <p:spPr>
          <a:xfrm>
            <a:off x="6070769" y="4186247"/>
            <a:ext cx="3696541" cy="989200"/>
          </a:xfrm>
          <a:prstGeom prst="rect">
            <a:avLst/>
          </a:prstGeom>
          <a:noFill/>
          <a:ln>
            <a:noFill/>
          </a:ln>
        </p:spPr>
        <p:txBody>
          <a:bodyPr spcFirstLastPara="1" wrap="square" lIns="121900" tIns="121900" rIns="121900" bIns="121900" anchor="ctr" anchorCtr="0">
            <a:noAutofit/>
          </a:bodyPr>
          <a:lstStyle/>
          <a:p>
            <a:pPr algn="ctr"/>
            <a:r>
              <a:rPr lang="en" sz="2400" dirty="0">
                <a:latin typeface="Roboto"/>
                <a:ea typeface="Roboto"/>
                <a:cs typeface="Roboto"/>
                <a:sym typeface="Roboto"/>
              </a:rPr>
              <a:t>delete conflict markers</a:t>
            </a:r>
            <a:endParaRPr sz="2400" dirty="0">
              <a:latin typeface="Roboto"/>
              <a:ea typeface="Roboto"/>
              <a:cs typeface="Roboto"/>
              <a:sym typeface="Roboto"/>
            </a:endParaRPr>
          </a:p>
        </p:txBody>
      </p:sp>
      <p:sp>
        <p:nvSpPr>
          <p:cNvPr id="177" name="Google Shape;177;p22"/>
          <p:cNvSpPr txBox="1"/>
          <p:nvPr/>
        </p:nvSpPr>
        <p:spPr>
          <a:xfrm>
            <a:off x="251233" y="5185700"/>
            <a:ext cx="865200" cy="1488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sp>
        <p:nvSpPr>
          <p:cNvPr id="180" name="Google Shape;180;p22"/>
          <p:cNvSpPr txBox="1"/>
          <p:nvPr/>
        </p:nvSpPr>
        <p:spPr>
          <a:xfrm>
            <a:off x="251233" y="5741367"/>
            <a:ext cx="4438800" cy="462800"/>
          </a:xfrm>
          <a:prstGeom prst="rect">
            <a:avLst/>
          </a:prstGeom>
          <a:noFill/>
          <a:ln w="9525" cap="flat" cmpd="sng">
            <a:solidFill>
              <a:srgbClr val="DD7E6B"/>
            </a:solidFill>
            <a:prstDash val="solid"/>
            <a:round/>
            <a:headEnd type="none" w="sm" len="sm"/>
            <a:tailEnd type="none" w="sm" len="sm"/>
          </a:ln>
        </p:spPr>
        <p:txBody>
          <a:bodyPr spcFirstLastPara="1" wrap="square" lIns="121900" tIns="121900" rIns="121900" bIns="121900" anchor="t" anchorCtr="0">
            <a:noAutofit/>
          </a:bodyPr>
          <a:lstStyle/>
          <a:p>
            <a:endParaRPr sz="2400">
              <a:latin typeface="Roboto"/>
              <a:ea typeface="Roboto"/>
              <a:cs typeface="Roboto"/>
              <a:sym typeface="Roboto"/>
            </a:endParaRPr>
          </a:p>
        </p:txBody>
      </p:sp>
      <p:cxnSp>
        <p:nvCxnSpPr>
          <p:cNvPr id="181" name="Google Shape;181;p22"/>
          <p:cNvCxnSpPr>
            <a:cxnSpLocks/>
            <a:stCxn id="175" idx="3"/>
            <a:endCxn id="182" idx="1"/>
          </p:cNvCxnSpPr>
          <p:nvPr/>
        </p:nvCxnSpPr>
        <p:spPr>
          <a:xfrm flipV="1">
            <a:off x="1488767" y="5207000"/>
            <a:ext cx="1594633" cy="283100"/>
          </a:xfrm>
          <a:prstGeom prst="straightConnector1">
            <a:avLst/>
          </a:prstGeom>
          <a:noFill/>
          <a:ln w="9525" cap="flat" cmpd="sng">
            <a:solidFill>
              <a:schemeClr val="tx1">
                <a:lumMod val="65000"/>
                <a:lumOff val="35000"/>
              </a:schemeClr>
            </a:solidFill>
            <a:prstDash val="solid"/>
            <a:round/>
            <a:headEnd type="none" w="med" len="med"/>
            <a:tailEnd type="none" w="med" len="med"/>
          </a:ln>
        </p:spPr>
      </p:cxnSp>
      <p:sp>
        <p:nvSpPr>
          <p:cNvPr id="182" name="Google Shape;182;p22"/>
          <p:cNvSpPr txBox="1"/>
          <p:nvPr/>
        </p:nvSpPr>
        <p:spPr>
          <a:xfrm>
            <a:off x="3083400" y="4922500"/>
            <a:ext cx="4438800" cy="569000"/>
          </a:xfrm>
          <a:prstGeom prst="rect">
            <a:avLst/>
          </a:prstGeom>
          <a:noFill/>
          <a:ln>
            <a:noFill/>
          </a:ln>
        </p:spPr>
        <p:txBody>
          <a:bodyPr spcFirstLastPara="1" wrap="square" lIns="121900" tIns="121900" rIns="121900" bIns="121900" anchor="t" anchorCtr="0">
            <a:noAutofit/>
          </a:bodyPr>
          <a:lstStyle/>
          <a:p>
            <a:r>
              <a:rPr lang="en" sz="2400" dirty="0">
                <a:latin typeface="Roboto"/>
                <a:ea typeface="Roboto"/>
                <a:cs typeface="Roboto"/>
                <a:sym typeface="Roboto"/>
              </a:rPr>
              <a:t>make new changes</a:t>
            </a:r>
            <a:endParaRPr sz="2400" dirty="0">
              <a:latin typeface="Roboto"/>
              <a:ea typeface="Roboto"/>
              <a:cs typeface="Roboto"/>
              <a:sym typeface="Roboto"/>
            </a:endParaRPr>
          </a:p>
        </p:txBody>
      </p:sp>
    </p:spTree>
    <p:extLst>
      <p:ext uri="{BB962C8B-B14F-4D97-AF65-F5344CB8AC3E}">
        <p14:creationId xmlns:p14="http://schemas.microsoft.com/office/powerpoint/2010/main" val="3028949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3"/>
          <p:cNvSpPr txBox="1">
            <a:spLocks noGrp="1"/>
          </p:cNvSpPr>
          <p:nvPr>
            <p:ph type="title"/>
          </p:nvPr>
        </p:nvSpPr>
        <p:spPr>
          <a:prstGeom prst="rect">
            <a:avLst/>
          </a:prstGeom>
        </p:spPr>
        <p:txBody>
          <a:bodyPr spcFirstLastPara="1" vert="horz" wrap="square" lIns="121900" tIns="121900" rIns="121900" bIns="121900" rtlCol="0" anchor="t" anchorCtr="0">
            <a:noAutofit/>
          </a:bodyPr>
          <a:lstStyle/>
          <a:p>
            <a:r>
              <a:rPr lang="en"/>
              <a:t>Madlib relay!</a:t>
            </a:r>
            <a:endParaRPr/>
          </a:p>
        </p:txBody>
      </p:sp>
      <p:sp>
        <p:nvSpPr>
          <p:cNvPr id="188" name="Google Shape;18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dirty="0"/>
              <a:t>You and your teammates will work together to complete a madlib story</a:t>
            </a:r>
            <a:endParaRPr dirty="0"/>
          </a:p>
          <a:p>
            <a:pPr>
              <a:spcBef>
                <a:spcPts val="2133"/>
              </a:spcBef>
              <a:buAutoNum type="arabicPeriod"/>
            </a:pPr>
            <a:r>
              <a:rPr lang="en" dirty="0"/>
              <a:t>Accept the invitation to the GitHub Classroom assignment </a:t>
            </a:r>
            <a:r>
              <a:rPr lang="en-CA" dirty="0"/>
              <a:t>and join or create a team</a:t>
            </a:r>
            <a:endParaRPr dirty="0"/>
          </a:p>
          <a:p>
            <a:pPr>
              <a:buAutoNum type="arabicPeriod"/>
            </a:pPr>
            <a:r>
              <a:rPr lang="en-CA" dirty="0"/>
              <a:t>First person on the team makes </a:t>
            </a:r>
            <a:r>
              <a:rPr lang="en" dirty="0"/>
              <a:t>edits to the file, commit</a:t>
            </a:r>
            <a:r>
              <a:rPr lang="en-CA" dirty="0"/>
              <a:t>s</a:t>
            </a:r>
            <a:r>
              <a:rPr lang="en" dirty="0"/>
              <a:t>, and push</a:t>
            </a:r>
            <a:r>
              <a:rPr lang="en-CA" dirty="0"/>
              <a:t>es</a:t>
            </a:r>
            <a:r>
              <a:rPr lang="en" dirty="0"/>
              <a:t> </a:t>
            </a:r>
            <a:r>
              <a:rPr lang="en-CA" dirty="0"/>
              <a:t>their local changes to the remote origin</a:t>
            </a:r>
          </a:p>
          <a:p>
            <a:pPr>
              <a:buAutoNum type="arabicPeriod"/>
            </a:pPr>
            <a:r>
              <a:rPr lang="en-CA" dirty="0"/>
              <a:t>The next person in the team will pull the changes, and repeat step 2</a:t>
            </a:r>
            <a:endParaRPr dirty="0"/>
          </a:p>
          <a:p>
            <a:pPr>
              <a:buAutoNum type="arabicPeriod"/>
            </a:pPr>
            <a:r>
              <a:rPr lang="en" dirty="0"/>
              <a:t>When your team is done editing madlib.py have the last person run it*</a:t>
            </a:r>
            <a:endParaRPr dirty="0"/>
          </a:p>
          <a:p>
            <a:pPr>
              <a:buAutoNum type="arabicPeriod"/>
            </a:pPr>
            <a:r>
              <a:rPr lang="en" dirty="0"/>
              <a:t>Check that the story text file has been generated successfully </a:t>
            </a:r>
            <a:endParaRPr dirty="0"/>
          </a:p>
          <a:p>
            <a:pPr marL="0" indent="0">
              <a:spcBef>
                <a:spcPts val="2133"/>
              </a:spcBef>
              <a:buNone/>
            </a:pPr>
            <a:r>
              <a:rPr lang="en" dirty="0"/>
              <a:t>How the relay will work:</a:t>
            </a:r>
            <a:endParaRPr dirty="0"/>
          </a:p>
          <a:p>
            <a:pPr marL="0" indent="0">
              <a:spcAft>
                <a:spcPts val="2133"/>
              </a:spcAft>
              <a:buNone/>
            </a:pPr>
            <a:r>
              <a:rPr lang="en" dirty="0"/>
              <a:t>person 1: edit, commit, push &gt; person 2: pull, edit, commit, push...</a:t>
            </a:r>
          </a:p>
          <a:p>
            <a:pPr marL="0" indent="0">
              <a:spcAft>
                <a:spcPts val="2133"/>
              </a:spcAft>
              <a:buNone/>
            </a:pPr>
            <a:r>
              <a:rPr lang="en-CA" sz="2000" dirty="0"/>
              <a:t>*L</a:t>
            </a:r>
            <a:r>
              <a:rPr lang="en" sz="2000" dirty="0"/>
              <a:t>ast person will need to have python installed</a:t>
            </a:r>
            <a:endParaRPr sz="2000" dirty="0"/>
          </a:p>
        </p:txBody>
      </p:sp>
    </p:spTree>
    <p:extLst>
      <p:ext uri="{BB962C8B-B14F-4D97-AF65-F5344CB8AC3E}">
        <p14:creationId xmlns:p14="http://schemas.microsoft.com/office/powerpoint/2010/main" val="2080213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Meet your organizing committee…</a:t>
            </a:r>
          </a:p>
        </p:txBody>
      </p:sp>
      <p:pic>
        <p:nvPicPr>
          <p:cNvPr id="1026" name="Picture 2" descr="http://duncanlab.org/wp-content/uploads/2018/07/ariana.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56455" y="1700808"/>
            <a:ext cx="1620000" cy="1620000"/>
          </a:xfrm>
          <a:prstGeom prst="ellipse">
            <a:avLst/>
          </a:prstGeom>
          <a:noFill/>
          <a:extLst>
            <a:ext uri="{909E8E84-426E-40DD-AFC4-6F175D3DCCD1}">
              <a14:hiddenFill xmlns:a14="http://schemas.microsoft.com/office/drawing/2010/main">
                <a:solidFill>
                  <a:srgbClr val="FFFFFF"/>
                </a:solidFill>
              </a14:hiddenFill>
            </a:ext>
          </a:extLst>
        </p:spPr>
      </p:pic>
      <p:pic>
        <p:nvPicPr>
          <p:cNvPr id="1028" name="Picture 4" descr="http://duncanlab.org/wp-content/uploads/2017/12/kyle-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9591" y="1700808"/>
            <a:ext cx="1628139" cy="1620000"/>
          </a:xfrm>
          <a:prstGeom prst="ellipse">
            <a:avLst/>
          </a:prstGeom>
          <a:noFill/>
          <a:extLst>
            <a:ext uri="{909E8E84-426E-40DD-AFC4-6F175D3DCCD1}">
              <a14:hiddenFill xmlns:a14="http://schemas.microsoft.com/office/drawing/2010/main">
                <a:solidFill>
                  <a:srgbClr val="FFFFFF"/>
                </a:solidFill>
              </a14:hiddenFill>
            </a:ext>
          </a:extLst>
        </p:spPr>
      </p:pic>
      <p:pic>
        <p:nvPicPr>
          <p:cNvPr id="1036" name="Picture 12" descr="Image may contain: 1 person, indoo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6224" t="11813" r="-10" b="24401"/>
          <a:stretch/>
        </p:blipFill>
        <p:spPr bwMode="auto">
          <a:xfrm>
            <a:off x="8580458" y="1700808"/>
            <a:ext cx="1619998" cy="1620000"/>
          </a:xfrm>
          <a:prstGeom prst="ellipse">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875787" y="3263702"/>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Ariana </a:t>
            </a:r>
            <a:r>
              <a:rPr lang="en-CA" sz="2400" dirty="0" err="1">
                <a:latin typeface="HelveticaNeueLT Std" panose="020B0604020202020204" pitchFamily="34" charset="0"/>
              </a:rPr>
              <a:t>Youm</a:t>
            </a:r>
            <a:r>
              <a:rPr lang="en-CA" sz="2400" dirty="0">
                <a:latin typeface="HelveticaNeueLT Std" panose="020B0604020202020204" pitchFamily="34" charset="0"/>
              </a:rPr>
              <a:t> </a:t>
            </a:r>
          </a:p>
        </p:txBody>
      </p:sp>
      <p:sp>
        <p:nvSpPr>
          <p:cNvPr id="14" name="TextBox 13"/>
          <p:cNvSpPr txBox="1"/>
          <p:nvPr/>
        </p:nvSpPr>
        <p:spPr>
          <a:xfrm>
            <a:off x="4192540" y="3263702"/>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Kyle </a:t>
            </a:r>
            <a:r>
              <a:rPr lang="en-CA" sz="2400" dirty="0" err="1">
                <a:latin typeface="HelveticaNeueLT Std" panose="020B0604020202020204" pitchFamily="34" charset="0"/>
              </a:rPr>
              <a:t>Nealy</a:t>
            </a:r>
            <a:endParaRPr lang="en-CA" sz="2400" dirty="0">
              <a:latin typeface="HelveticaNeueLT Std" panose="020B0604020202020204" pitchFamily="34" charset="0"/>
            </a:endParaRPr>
          </a:p>
        </p:txBody>
      </p:sp>
      <p:sp>
        <p:nvSpPr>
          <p:cNvPr id="15" name="TextBox 14"/>
          <p:cNvSpPr txBox="1"/>
          <p:nvPr/>
        </p:nvSpPr>
        <p:spPr>
          <a:xfrm>
            <a:off x="7499789" y="3263701"/>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Annabel Fan</a:t>
            </a:r>
          </a:p>
        </p:txBody>
      </p:sp>
      <p:pic>
        <p:nvPicPr>
          <p:cNvPr id="1032" name="Picture 8" descr="Image may contain: 1 person, smiling, eyeglasses and closeup"/>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3514" t="13072" r="3941" b="10620"/>
          <a:stretch/>
        </p:blipFill>
        <p:spPr bwMode="auto">
          <a:xfrm>
            <a:off x="5274236" y="3919220"/>
            <a:ext cx="1620180" cy="1620000"/>
          </a:xfrm>
          <a:prstGeom prst="ellipse">
            <a:avLst/>
          </a:prstGeom>
          <a:noFill/>
          <a:extLst>
            <a:ext uri="{909E8E84-426E-40DD-AFC4-6F175D3DCCD1}">
              <a14:hiddenFill xmlns:a14="http://schemas.microsoft.com/office/drawing/2010/main">
                <a:solidFill>
                  <a:srgbClr val="FFFFFF"/>
                </a:solidFill>
              </a14:hiddenFill>
            </a:ext>
          </a:extLst>
        </p:spPr>
      </p:pic>
      <p:pic>
        <p:nvPicPr>
          <p:cNvPr id="1034" name="Picture 10" descr="goodcopy"/>
          <p:cNvPicPr>
            <a:picLocks noChangeAspect="1" noChangeArrowheads="1"/>
          </p:cNvPicPr>
          <p:nvPr/>
        </p:nvPicPr>
        <p:blipFill rotWithShape="1">
          <a:blip r:embed="rId8">
            <a:extLst>
              <a:ext uri="{28A0092B-C50C-407E-A947-70E740481C1C}">
                <a14:useLocalDpi xmlns:a14="http://schemas.microsoft.com/office/drawing/2010/main" val="0"/>
              </a:ext>
            </a:extLst>
          </a:blip>
          <a:srcRect l="6734" t="949" r="6760" b="12546"/>
          <a:stretch/>
        </p:blipFill>
        <p:spPr bwMode="auto">
          <a:xfrm>
            <a:off x="1953865" y="3919220"/>
            <a:ext cx="1630872" cy="1620000"/>
          </a:xfrm>
          <a:prstGeom prst="ellipse">
            <a:avLst/>
          </a:prstGeom>
          <a:noFill/>
          <a:extLst>
            <a:ext uri="{909E8E84-426E-40DD-AFC4-6F175D3DCCD1}">
              <a14:hiddenFill xmlns:a14="http://schemas.microsoft.com/office/drawing/2010/main">
                <a:solidFill>
                  <a:srgbClr val="FFFFFF"/>
                </a:solidFill>
              </a14:hiddenFill>
            </a:ext>
          </a:extLst>
        </p:spPr>
      </p:pic>
      <p:pic>
        <p:nvPicPr>
          <p:cNvPr id="1038" name="Picture 14" descr="avata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577865" y="3919220"/>
            <a:ext cx="1620791" cy="1620000"/>
          </a:xfrm>
          <a:prstGeom prst="ellipse">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878029" y="5487615"/>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Rachel Forbes</a:t>
            </a:r>
          </a:p>
        </p:txBody>
      </p:sp>
      <p:sp>
        <p:nvSpPr>
          <p:cNvPr id="17" name="TextBox 16"/>
          <p:cNvSpPr txBox="1"/>
          <p:nvPr/>
        </p:nvSpPr>
        <p:spPr>
          <a:xfrm>
            <a:off x="4193648" y="5487615"/>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Bryan Hong</a:t>
            </a:r>
          </a:p>
        </p:txBody>
      </p:sp>
      <p:sp>
        <p:nvSpPr>
          <p:cNvPr id="18" name="TextBox 17"/>
          <p:cNvSpPr txBox="1"/>
          <p:nvPr/>
        </p:nvSpPr>
        <p:spPr>
          <a:xfrm>
            <a:off x="7497548" y="5487615"/>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Alex </a:t>
            </a:r>
            <a:r>
              <a:rPr lang="en-CA" sz="2400" dirty="0" err="1">
                <a:latin typeface="HelveticaNeueLT Std" panose="020B0604020202020204" pitchFamily="34" charset="0"/>
              </a:rPr>
              <a:t>Gordienko</a:t>
            </a:r>
            <a:endParaRPr lang="en-CA" sz="2400" dirty="0">
              <a:latin typeface="HelveticaNeueLT Std" panose="020B0604020202020204" pitchFamily="34" charset="0"/>
            </a:endParaRPr>
          </a:p>
        </p:txBody>
      </p:sp>
    </p:spTree>
    <p:extLst>
      <p:ext uri="{BB962C8B-B14F-4D97-AF65-F5344CB8AC3E}">
        <p14:creationId xmlns:p14="http://schemas.microsoft.com/office/powerpoint/2010/main" val="1754855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Special thank you to…</a:t>
            </a:r>
          </a:p>
        </p:txBody>
      </p:sp>
      <p:grpSp>
        <p:nvGrpSpPr>
          <p:cNvPr id="3" name="Group 2"/>
          <p:cNvGrpSpPr/>
          <p:nvPr/>
        </p:nvGrpSpPr>
        <p:grpSpPr>
          <a:xfrm>
            <a:off x="2369586" y="1922273"/>
            <a:ext cx="7452828" cy="2045940"/>
            <a:chOff x="2135560" y="1844824"/>
            <a:chExt cx="7452828" cy="2045940"/>
          </a:xfrm>
        </p:grpSpPr>
        <p:grpSp>
          <p:nvGrpSpPr>
            <p:cNvPr id="6" name="Group 5"/>
            <p:cNvGrpSpPr/>
            <p:nvPr/>
          </p:nvGrpSpPr>
          <p:grpSpPr>
            <a:xfrm>
              <a:off x="2135560" y="1844824"/>
              <a:ext cx="3816424" cy="2045940"/>
              <a:chOff x="-258796" y="2492896"/>
              <a:chExt cx="3816424" cy="2045940"/>
            </a:xfrm>
          </p:grpSpPr>
          <p:pic>
            <p:nvPicPr>
              <p:cNvPr id="1040" name="Picture 16" descr="http://duncanlab.org/wp-content/uploads/2015/10/Katherine-Duncan-1.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5384" r="17951" b="33333"/>
              <a:stretch/>
            </p:blipFill>
            <p:spPr bwMode="auto">
              <a:xfrm>
                <a:off x="839416" y="2492896"/>
                <a:ext cx="1620000" cy="1620000"/>
              </a:xfrm>
              <a:prstGeom prst="ellipse">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258796" y="4077171"/>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Dr. Katherine Duncan</a:t>
                </a:r>
              </a:p>
            </p:txBody>
          </p:sp>
        </p:grpSp>
        <p:grpSp>
          <p:nvGrpSpPr>
            <p:cNvPr id="5" name="Group 4"/>
            <p:cNvGrpSpPr/>
            <p:nvPr/>
          </p:nvGrpSpPr>
          <p:grpSpPr>
            <a:xfrm>
              <a:off x="5771964" y="1844824"/>
              <a:ext cx="3816424" cy="2045939"/>
              <a:chOff x="3250460" y="2492896"/>
              <a:chExt cx="3816424" cy="2045939"/>
            </a:xfrm>
          </p:grpSpPr>
          <p:pic>
            <p:nvPicPr>
              <p:cNvPr id="1044" name="Picture 20" descr="Image result for michael mack toront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48672" y="2492896"/>
                <a:ext cx="1620000" cy="1620000"/>
              </a:xfrm>
              <a:prstGeom prst="ellipse">
                <a:avLst/>
              </a:prstGeom>
              <a:noFill/>
              <a:extLst>
                <a:ext uri="{909E8E84-426E-40DD-AFC4-6F175D3DCCD1}">
                  <a14:hiddenFill xmlns:a14="http://schemas.microsoft.com/office/drawing/2010/main">
                    <a:solidFill>
                      <a:srgbClr val="FFFFFF"/>
                    </a:solidFill>
                  </a14:hiddenFill>
                </a:ext>
              </a:extLst>
            </p:spPr>
          </p:pic>
          <p:sp>
            <p:nvSpPr>
              <p:cNvPr id="27" name="TextBox 26"/>
              <p:cNvSpPr txBox="1"/>
              <p:nvPr/>
            </p:nvSpPr>
            <p:spPr>
              <a:xfrm>
                <a:off x="3250460" y="4077170"/>
                <a:ext cx="3816424" cy="461665"/>
              </a:xfrm>
              <a:prstGeom prst="rect">
                <a:avLst/>
              </a:prstGeom>
              <a:noFill/>
            </p:spPr>
            <p:txBody>
              <a:bodyPr wrap="square" rtlCol="0">
                <a:spAutoFit/>
              </a:bodyPr>
              <a:lstStyle/>
              <a:p>
                <a:pPr algn="ctr"/>
                <a:r>
                  <a:rPr lang="en-CA" sz="2400" dirty="0">
                    <a:latin typeface="HelveticaNeueLT Std" panose="020B0604020202020204" pitchFamily="34" charset="0"/>
                  </a:rPr>
                  <a:t>Dr. Michael Mack</a:t>
                </a:r>
              </a:p>
            </p:txBody>
          </p:sp>
        </p:grpSp>
      </p:grpSp>
      <p:grpSp>
        <p:nvGrpSpPr>
          <p:cNvPr id="4" name="Group 3"/>
          <p:cNvGrpSpPr/>
          <p:nvPr/>
        </p:nvGrpSpPr>
        <p:grpSpPr>
          <a:xfrm>
            <a:off x="1584577" y="4166954"/>
            <a:ext cx="9022845" cy="1710318"/>
            <a:chOff x="-855159" y="4193938"/>
            <a:chExt cx="9022845" cy="1710318"/>
          </a:xfrm>
        </p:grpSpPr>
        <p:pic>
          <p:nvPicPr>
            <p:cNvPr id="1046" name="Picture 22" descr="Image result for utgsu"/>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55159" y="4193938"/>
              <a:ext cx="1710317" cy="1710318"/>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Image result for uoft department of psychology"/>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78659" y="4556524"/>
              <a:ext cx="4153881" cy="91851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s://attachments.office.net/owa/bryan.hong@mail.utoronto.ca/service.svc/s/GetAttachmentThumbnail?id=AQMkAGZjOGIwYTYwLWMzMmUtNGNkYi1iY2EyLTE5YjMzATE5NzYxMABGAAADkyJaqrx2OkyIf2H0Ov1E4AcAZlyI38siUEuYDTXone7n5AAAAgEMAAAAZlyI38siUEuYDTXone7n5AABzXGEvAAAAAESABAAG1yXc1xMsUCz%2Bk87pVYjBg%3D%3D&amp;thumbnailType=2&amp;owa=outlook.office.com&amp;scriptVer=2019042202.08&amp;X-OWA-CANARY=pWGdAlZHlUeYXJdigDPB3UCSbdFEztYYkBbxFFKZKg5pr019gyYzuN8xPw6oYmFEc2IzTQp8fIk.&amp;token=eyJhbGciOiJSUzI1NiIsImtpZCI6IjA2MDBGOUY2NzQ2MjA3MzdFNzM0MDRFMjg3QzQ1QTgxOENCN0NFQjgiLCJ4NXQiOiJCZ0Q1OW5SaUJ6Zm5OQVRpaDhSYWdZeTN6cmciLCJ0eXAiOiJKV1QifQ.eyJ2ZXIiOiJFeGNoYW5nZS5DYWxsYmFjay5WMSIsImFwcGN0eHNlbmRlciI6Ik93YURvd25sb2FkQDc4YWFjMjI2LTJmMDMtNGI0ZC05MDM3LWI0NmQ1NmM1NTIxMCIsImFwcGN0eCI6IntcIm1zZXhjaHByb3RcIjpcIm93YVwiLFwicHJpbWFyeXNpZFwiOlwiUy0xLTUtMjEtMzk3MTk1Njc4LTE5Njk2ODYyMzEtMjIyNjQ2NTkwLTE4MDE2NzBcIixcInB1aWRcIjpcIjExNTM3NjU5MzIyMjIwMTIxMTJcIixcIm9pZFwiOlwiNjI3ZmZjYWMtMmU0Ni00NGVmLWE3MDMtN2M3YWQ3M2U3OGFiXCIsXCJzY29wZVwiOlwiT3dhRG93bmxvYWRcIn0iLCJuYmYiOjE1NTY3MjIzMDgsImV4cCI6MTU1NjcyMjkwOCwiaXNzIjoiMDAwMDAwMDItMDAwMC0wZmYxLWNlMDAtMDAwMDAwMDAwMDAwQDc4YWFjMjI2LTJmMDMtNGI0ZC05MDM3LWI0NmQ1NmM1NTIxMCIsImF1ZCI6IjAwMDAwMDAyLTAwMDAtMGZmMS1jZTAwLTAwMDAwMDAwMDAwMC9hdHRhY2htZW50cy5vZmZpY2UubmV0QDc4YWFjMjI2LTJmMDMtNGI0ZC05MDM3LWI0NmQ1NmM1NTIxMCJ9.rpG1E2TAXQSB0fi7xKn1mg6XPUOz09AJB2ihWyDNhwm5y3cgXQFHsFC6Kf48ihonIlsOod2J3WnA7X5KVVyYzn8wPflnW05U4NatMsZ9fgTgDCes-KyBmfpEylnZgK9A3VY4uBjR-r-Txu-L7hPcE7HppECcgvAFS1JqwstxdResrmohySMrgeuCzo0pDZsreDIEMktmoHs2BOJaYzQaA4VbHL8h9fvXdIsDxO0UGxWXouGJXmaiSTTmBxIgDUIXI5pibFiusr5cH5ASbOsrw3On28_7IQ5EWpSDSH-4qkIILZSxYrADlnzSVIz2tGzch0aLk20SeYv77TItVO9ayA&amp;animation=true"/>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456040" y="4333187"/>
              <a:ext cx="1711646" cy="143181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842378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What are we doing?</a:t>
            </a:r>
          </a:p>
        </p:txBody>
      </p:sp>
      <p:pic>
        <p:nvPicPr>
          <p:cNvPr id="5130" name="Picture 10" descr="Related 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79398" y="3820795"/>
            <a:ext cx="1345517" cy="1345517"/>
          </a:xfrm>
          <a:prstGeom prst="rect">
            <a:avLst/>
          </a:prstGeom>
          <a:noFill/>
          <a:extLst>
            <a:ext uri="{909E8E84-426E-40DD-AFC4-6F175D3DCCD1}">
              <a14:hiddenFill xmlns:a14="http://schemas.microsoft.com/office/drawing/2010/main">
                <a:solidFill>
                  <a:srgbClr val="FFFFFF"/>
                </a:solidFill>
              </a14:hiddenFill>
            </a:ext>
          </a:extLst>
        </p:spPr>
      </p:pic>
      <p:grpSp>
        <p:nvGrpSpPr>
          <p:cNvPr id="39" name="Group 38"/>
          <p:cNvGrpSpPr/>
          <p:nvPr/>
        </p:nvGrpSpPr>
        <p:grpSpPr>
          <a:xfrm>
            <a:off x="338838" y="1819466"/>
            <a:ext cx="11251056" cy="1943832"/>
            <a:chOff x="677592" y="1819466"/>
            <a:chExt cx="11251056" cy="1943832"/>
          </a:xfrm>
        </p:grpSpPr>
        <p:grpSp>
          <p:nvGrpSpPr>
            <p:cNvPr id="35" name="Group 34"/>
            <p:cNvGrpSpPr/>
            <p:nvPr/>
          </p:nvGrpSpPr>
          <p:grpSpPr>
            <a:xfrm>
              <a:off x="677592" y="1882043"/>
              <a:ext cx="3378212" cy="1721847"/>
              <a:chOff x="668966" y="1896715"/>
              <a:chExt cx="3378212" cy="1721847"/>
            </a:xfrm>
          </p:grpSpPr>
          <p:pic>
            <p:nvPicPr>
              <p:cNvPr id="5122" name="Picture 2" descr="Related ima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72833" y="1896715"/>
                <a:ext cx="1641341" cy="95098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p:cNvGrpSpPr/>
              <p:nvPr/>
            </p:nvGrpSpPr>
            <p:grpSpPr>
              <a:xfrm>
                <a:off x="668966" y="3077036"/>
                <a:ext cx="3378212" cy="541526"/>
                <a:chOff x="593163" y="3291193"/>
                <a:chExt cx="3378212" cy="541526"/>
              </a:xfrm>
            </p:grpSpPr>
            <p:sp>
              <p:nvSpPr>
                <p:cNvPr id="16" name="TextBox 15"/>
                <p:cNvSpPr txBox="1"/>
                <p:nvPr/>
              </p:nvSpPr>
              <p:spPr>
                <a:xfrm>
                  <a:off x="1343472" y="3331123"/>
                  <a:ext cx="2627903" cy="461665"/>
                </a:xfrm>
                <a:prstGeom prst="rect">
                  <a:avLst/>
                </a:prstGeom>
                <a:noFill/>
              </p:spPr>
              <p:txBody>
                <a:bodyPr wrap="square" rtlCol="0">
                  <a:spAutoFit/>
                </a:bodyPr>
                <a:lstStyle/>
                <a:p>
                  <a:r>
                    <a:rPr lang="en-CA" sz="2400" dirty="0">
                      <a:latin typeface="HelveticaNeueLT Std" panose="020B0604020202020204" pitchFamily="34" charset="0"/>
                    </a:rPr>
                    <a:t>Form your teams</a:t>
                  </a:r>
                </a:p>
              </p:txBody>
            </p:sp>
            <p:sp>
              <p:nvSpPr>
                <p:cNvPr id="12" name="Oval 11"/>
                <p:cNvSpPr/>
                <p:nvPr/>
              </p:nvSpPr>
              <p:spPr>
                <a:xfrm>
                  <a:off x="593163" y="3291193"/>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1</a:t>
                  </a:r>
                </a:p>
              </p:txBody>
            </p:sp>
          </p:grpSp>
        </p:grpSp>
        <p:grpSp>
          <p:nvGrpSpPr>
            <p:cNvPr id="36" name="Group 35"/>
            <p:cNvGrpSpPr/>
            <p:nvPr/>
          </p:nvGrpSpPr>
          <p:grpSpPr>
            <a:xfrm>
              <a:off x="4740203" y="1833838"/>
              <a:ext cx="2933874" cy="1784724"/>
              <a:chOff x="4386262" y="1833838"/>
              <a:chExt cx="2933874" cy="1784724"/>
            </a:xfrm>
          </p:grpSpPr>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583621" y="1833838"/>
                <a:ext cx="1076734" cy="1076734"/>
              </a:xfrm>
              <a:prstGeom prst="rect">
                <a:avLst/>
              </a:prstGeom>
            </p:spPr>
          </p:pic>
          <p:grpSp>
            <p:nvGrpSpPr>
              <p:cNvPr id="14" name="Group 13"/>
              <p:cNvGrpSpPr/>
              <p:nvPr/>
            </p:nvGrpSpPr>
            <p:grpSpPr>
              <a:xfrm>
                <a:off x="4386262" y="3077036"/>
                <a:ext cx="2933874" cy="541526"/>
                <a:chOff x="593163" y="3954788"/>
                <a:chExt cx="2933874" cy="541526"/>
              </a:xfrm>
            </p:grpSpPr>
            <p:sp>
              <p:nvSpPr>
                <p:cNvPr id="20" name="TextBox 19"/>
                <p:cNvSpPr txBox="1"/>
                <p:nvPr/>
              </p:nvSpPr>
              <p:spPr>
                <a:xfrm>
                  <a:off x="1343472" y="3994718"/>
                  <a:ext cx="2183565" cy="461665"/>
                </a:xfrm>
                <a:prstGeom prst="rect">
                  <a:avLst/>
                </a:prstGeom>
                <a:noFill/>
              </p:spPr>
              <p:txBody>
                <a:bodyPr wrap="square" rtlCol="0">
                  <a:spAutoFit/>
                </a:bodyPr>
                <a:lstStyle/>
                <a:p>
                  <a:r>
                    <a:rPr lang="en-CA" sz="2400" dirty="0">
                      <a:latin typeface="HelveticaNeueLT Std" panose="020B0604020202020204" pitchFamily="34" charset="0"/>
                    </a:rPr>
                    <a:t>Get a dataset</a:t>
                  </a:r>
                </a:p>
              </p:txBody>
            </p:sp>
            <p:sp>
              <p:nvSpPr>
                <p:cNvPr id="21" name="Oval 20"/>
                <p:cNvSpPr/>
                <p:nvPr/>
              </p:nvSpPr>
              <p:spPr>
                <a:xfrm>
                  <a:off x="593163" y="3954788"/>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2</a:t>
                  </a:r>
                </a:p>
              </p:txBody>
            </p:sp>
          </p:grpSp>
        </p:grpSp>
        <p:grpSp>
          <p:nvGrpSpPr>
            <p:cNvPr id="37" name="Group 36"/>
            <p:cNvGrpSpPr/>
            <p:nvPr/>
          </p:nvGrpSpPr>
          <p:grpSpPr>
            <a:xfrm>
              <a:off x="8358475" y="1819466"/>
              <a:ext cx="3570173" cy="1943832"/>
              <a:chOff x="8150630" y="1819466"/>
              <a:chExt cx="3570173" cy="1943832"/>
            </a:xfrm>
          </p:grpSpPr>
          <p:pic>
            <p:nvPicPr>
              <p:cNvPr id="10" name="Picture 9"/>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614763" y="1819466"/>
                <a:ext cx="1105478" cy="1105478"/>
              </a:xfrm>
              <a:prstGeom prst="rect">
                <a:avLst/>
              </a:prstGeom>
            </p:spPr>
          </p:pic>
          <p:grpSp>
            <p:nvGrpSpPr>
              <p:cNvPr id="15" name="Group 14"/>
              <p:cNvGrpSpPr/>
              <p:nvPr/>
            </p:nvGrpSpPr>
            <p:grpSpPr>
              <a:xfrm>
                <a:off x="8150630" y="2932301"/>
                <a:ext cx="3570173" cy="830997"/>
                <a:chOff x="593163" y="4476215"/>
                <a:chExt cx="3570173" cy="830997"/>
              </a:xfrm>
            </p:grpSpPr>
            <p:sp>
              <p:nvSpPr>
                <p:cNvPr id="22" name="TextBox 21"/>
                <p:cNvSpPr txBox="1"/>
                <p:nvPr/>
              </p:nvSpPr>
              <p:spPr>
                <a:xfrm>
                  <a:off x="1191863" y="4476215"/>
                  <a:ext cx="2971473" cy="830997"/>
                </a:xfrm>
                <a:prstGeom prst="rect">
                  <a:avLst/>
                </a:prstGeom>
                <a:noFill/>
              </p:spPr>
              <p:txBody>
                <a:bodyPr wrap="square" rtlCol="0">
                  <a:spAutoFit/>
                </a:bodyPr>
                <a:lstStyle/>
                <a:p>
                  <a:pPr algn="ctr"/>
                  <a:r>
                    <a:rPr lang="en-CA" sz="2400" dirty="0">
                      <a:latin typeface="HelveticaNeueLT Std" panose="020B0604020202020204" pitchFamily="34" charset="0"/>
                    </a:rPr>
                    <a:t>Come up with</a:t>
                  </a:r>
                </a:p>
                <a:p>
                  <a:pPr algn="ctr"/>
                  <a:r>
                    <a:rPr lang="en-CA" sz="2400" dirty="0">
                      <a:latin typeface="HelveticaNeueLT Std" panose="020B0604020202020204" pitchFamily="34" charset="0"/>
                    </a:rPr>
                    <a:t> research questions</a:t>
                  </a:r>
                </a:p>
              </p:txBody>
            </p:sp>
            <p:sp>
              <p:nvSpPr>
                <p:cNvPr id="25" name="Oval 24"/>
                <p:cNvSpPr/>
                <p:nvPr/>
              </p:nvSpPr>
              <p:spPr>
                <a:xfrm>
                  <a:off x="593163" y="4618383"/>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3</a:t>
                  </a:r>
                </a:p>
              </p:txBody>
            </p:sp>
          </p:grpSp>
        </p:grpSp>
      </p:grpSp>
      <p:grpSp>
        <p:nvGrpSpPr>
          <p:cNvPr id="17" name="Group 16"/>
          <p:cNvGrpSpPr/>
          <p:nvPr/>
        </p:nvGrpSpPr>
        <p:grpSpPr>
          <a:xfrm>
            <a:off x="329934" y="5190291"/>
            <a:ext cx="2880321" cy="830997"/>
            <a:chOff x="593163" y="5291100"/>
            <a:chExt cx="2880321" cy="830997"/>
          </a:xfrm>
        </p:grpSpPr>
        <p:sp>
          <p:nvSpPr>
            <p:cNvPr id="26" name="TextBox 25"/>
            <p:cNvSpPr txBox="1"/>
            <p:nvPr/>
          </p:nvSpPr>
          <p:spPr>
            <a:xfrm>
              <a:off x="1343472" y="5291100"/>
              <a:ext cx="2130012" cy="830997"/>
            </a:xfrm>
            <a:prstGeom prst="rect">
              <a:avLst/>
            </a:prstGeom>
            <a:noFill/>
          </p:spPr>
          <p:txBody>
            <a:bodyPr wrap="square" rtlCol="0">
              <a:spAutoFit/>
            </a:bodyPr>
            <a:lstStyle/>
            <a:p>
              <a:pPr algn="ctr"/>
              <a:r>
                <a:rPr lang="en-CA" sz="2400" dirty="0">
                  <a:latin typeface="HelveticaNeueLT Std" panose="020B0604020202020204" pitchFamily="34" charset="0"/>
                </a:rPr>
                <a:t>Solve those </a:t>
              </a:r>
            </a:p>
            <a:p>
              <a:pPr algn="ctr"/>
              <a:r>
                <a:rPr lang="en-CA" sz="2400" dirty="0">
                  <a:latin typeface="HelveticaNeueLT Std" panose="020B0604020202020204" pitchFamily="34" charset="0"/>
                </a:rPr>
                <a:t>questions!</a:t>
              </a:r>
            </a:p>
          </p:txBody>
        </p:sp>
        <p:sp>
          <p:nvSpPr>
            <p:cNvPr id="27" name="Oval 26"/>
            <p:cNvSpPr/>
            <p:nvPr/>
          </p:nvSpPr>
          <p:spPr>
            <a:xfrm>
              <a:off x="593163" y="5435835"/>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4</a:t>
              </a:r>
            </a:p>
          </p:txBody>
        </p:sp>
      </p:grpSp>
      <p:grpSp>
        <p:nvGrpSpPr>
          <p:cNvPr id="32" name="Group 31"/>
          <p:cNvGrpSpPr/>
          <p:nvPr/>
        </p:nvGrpSpPr>
        <p:grpSpPr>
          <a:xfrm>
            <a:off x="4392545" y="5335026"/>
            <a:ext cx="3434229" cy="541526"/>
            <a:chOff x="593163" y="5927806"/>
            <a:chExt cx="3434229" cy="541526"/>
          </a:xfrm>
        </p:grpSpPr>
        <p:sp>
          <p:nvSpPr>
            <p:cNvPr id="28" name="TextBox 27"/>
            <p:cNvSpPr txBox="1"/>
            <p:nvPr/>
          </p:nvSpPr>
          <p:spPr>
            <a:xfrm>
              <a:off x="1343472" y="5967736"/>
              <a:ext cx="2683920" cy="461665"/>
            </a:xfrm>
            <a:prstGeom prst="rect">
              <a:avLst/>
            </a:prstGeom>
            <a:noFill/>
          </p:spPr>
          <p:txBody>
            <a:bodyPr wrap="square" rtlCol="0">
              <a:spAutoFit/>
            </a:bodyPr>
            <a:lstStyle/>
            <a:p>
              <a:r>
                <a:rPr lang="en-CA" sz="2400" dirty="0">
                  <a:latin typeface="HelveticaNeueLT Std" panose="020B0604020202020204" pitchFamily="34" charset="0"/>
                </a:rPr>
                <a:t>Submit to </a:t>
              </a:r>
              <a:r>
                <a:rPr lang="en-CA" sz="2400" dirty="0" err="1">
                  <a:latin typeface="HelveticaNeueLT Std" panose="020B0604020202020204" pitchFamily="34" charset="0"/>
                </a:rPr>
                <a:t>Github</a:t>
              </a:r>
              <a:endParaRPr lang="en-CA" sz="2400" dirty="0">
                <a:latin typeface="HelveticaNeueLT Std" panose="020B0604020202020204" pitchFamily="34" charset="0"/>
              </a:endParaRPr>
            </a:p>
          </p:txBody>
        </p:sp>
        <p:sp>
          <p:nvSpPr>
            <p:cNvPr id="29" name="Oval 28"/>
            <p:cNvSpPr/>
            <p:nvPr/>
          </p:nvSpPr>
          <p:spPr>
            <a:xfrm>
              <a:off x="593163" y="5927806"/>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5</a:t>
              </a:r>
            </a:p>
          </p:txBody>
        </p:sp>
      </p:grpSp>
      <p:grpSp>
        <p:nvGrpSpPr>
          <p:cNvPr id="33" name="Group 32"/>
          <p:cNvGrpSpPr/>
          <p:nvPr/>
        </p:nvGrpSpPr>
        <p:grpSpPr>
          <a:xfrm>
            <a:off x="8010817" y="5335026"/>
            <a:ext cx="3989839" cy="541526"/>
            <a:chOff x="593163" y="6649113"/>
            <a:chExt cx="3989839" cy="541526"/>
          </a:xfrm>
        </p:grpSpPr>
        <p:sp>
          <p:nvSpPr>
            <p:cNvPr id="30" name="TextBox 29"/>
            <p:cNvSpPr txBox="1"/>
            <p:nvPr/>
          </p:nvSpPr>
          <p:spPr>
            <a:xfrm>
              <a:off x="1343472" y="6689043"/>
              <a:ext cx="3239530" cy="461665"/>
            </a:xfrm>
            <a:prstGeom prst="rect">
              <a:avLst/>
            </a:prstGeom>
            <a:noFill/>
          </p:spPr>
          <p:txBody>
            <a:bodyPr wrap="square" rtlCol="0">
              <a:spAutoFit/>
            </a:bodyPr>
            <a:lstStyle/>
            <a:p>
              <a:r>
                <a:rPr lang="en-CA" sz="2400" dirty="0">
                  <a:latin typeface="HelveticaNeueLT Std" panose="020B0604020202020204" pitchFamily="34" charset="0"/>
                </a:rPr>
                <a:t>Present your findings!</a:t>
              </a:r>
            </a:p>
          </p:txBody>
        </p:sp>
        <p:sp>
          <p:nvSpPr>
            <p:cNvPr id="31" name="Oval 30"/>
            <p:cNvSpPr/>
            <p:nvPr/>
          </p:nvSpPr>
          <p:spPr>
            <a:xfrm>
              <a:off x="593163" y="6649113"/>
              <a:ext cx="541526" cy="541526"/>
            </a:xfrm>
            <a:prstGeom prst="ellipse">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400" b="1" dirty="0">
                  <a:latin typeface="HelveticaNeueLT Std" panose="020B0604020202020204" pitchFamily="34" charset="0"/>
                </a:rPr>
                <a:t>6</a:t>
              </a:r>
            </a:p>
          </p:txBody>
        </p:sp>
      </p:grpSp>
      <p:pic>
        <p:nvPicPr>
          <p:cNvPr id="34" name="Picture 3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11846" y="4058194"/>
            <a:ext cx="1171006" cy="1171006"/>
          </a:xfrm>
          <a:prstGeom prst="rect">
            <a:avLst/>
          </a:prstGeom>
        </p:spPr>
      </p:pic>
      <p:pic>
        <p:nvPicPr>
          <p:cNvPr id="5132" name="Picture 12" descr="Image result for software development team icon"/>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383820" y="3755904"/>
            <a:ext cx="1475298" cy="1475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44841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Judging Criteria</a:t>
            </a:r>
          </a:p>
        </p:txBody>
      </p:sp>
      <p:grpSp>
        <p:nvGrpSpPr>
          <p:cNvPr id="17" name="Group 16"/>
          <p:cNvGrpSpPr/>
          <p:nvPr/>
        </p:nvGrpSpPr>
        <p:grpSpPr>
          <a:xfrm>
            <a:off x="551384" y="4220895"/>
            <a:ext cx="11089232" cy="954107"/>
            <a:chOff x="695400" y="4365103"/>
            <a:chExt cx="11089232" cy="954107"/>
          </a:xfrm>
        </p:grpSpPr>
        <p:sp>
          <p:nvSpPr>
            <p:cNvPr id="6" name="TextBox 5"/>
            <p:cNvSpPr txBox="1"/>
            <p:nvPr/>
          </p:nvSpPr>
          <p:spPr>
            <a:xfrm>
              <a:off x="695400" y="4365103"/>
              <a:ext cx="3888432" cy="954107"/>
            </a:xfrm>
            <a:prstGeom prst="rect">
              <a:avLst/>
            </a:prstGeom>
            <a:noFill/>
          </p:spPr>
          <p:txBody>
            <a:bodyPr wrap="square" rtlCol="0">
              <a:spAutoFit/>
            </a:bodyPr>
            <a:lstStyle/>
            <a:p>
              <a:pPr algn="ctr"/>
              <a:r>
                <a:rPr lang="en-CA" sz="2800" b="1" dirty="0">
                  <a:latin typeface="HelveticaNeueLT Std" panose="020B0604020202020204" pitchFamily="34" charset="0"/>
                </a:rPr>
                <a:t>Design and </a:t>
              </a:r>
            </a:p>
            <a:p>
              <a:pPr algn="ctr"/>
              <a:r>
                <a:rPr lang="en-CA" sz="2800" b="1" dirty="0">
                  <a:latin typeface="HelveticaNeueLT Std" panose="020B0604020202020204" pitchFamily="34" charset="0"/>
                </a:rPr>
                <a:t>Discovery</a:t>
              </a:r>
            </a:p>
          </p:txBody>
        </p:sp>
        <p:sp>
          <p:nvSpPr>
            <p:cNvPr id="9" name="TextBox 8"/>
            <p:cNvSpPr txBox="1"/>
            <p:nvPr/>
          </p:nvSpPr>
          <p:spPr>
            <a:xfrm>
              <a:off x="4295800" y="4580547"/>
              <a:ext cx="3888432" cy="523220"/>
            </a:xfrm>
            <a:prstGeom prst="rect">
              <a:avLst/>
            </a:prstGeom>
            <a:noFill/>
          </p:spPr>
          <p:txBody>
            <a:bodyPr wrap="square" rtlCol="0">
              <a:spAutoFit/>
            </a:bodyPr>
            <a:lstStyle/>
            <a:p>
              <a:pPr algn="ctr"/>
              <a:r>
                <a:rPr lang="en-CA" sz="2800" b="1" dirty="0">
                  <a:latin typeface="HelveticaNeueLT Std" panose="020B0604020202020204" pitchFamily="34" charset="0"/>
                </a:rPr>
                <a:t>Methods</a:t>
              </a:r>
            </a:p>
          </p:txBody>
        </p:sp>
        <p:sp>
          <p:nvSpPr>
            <p:cNvPr id="12" name="TextBox 11"/>
            <p:cNvSpPr txBox="1"/>
            <p:nvPr/>
          </p:nvSpPr>
          <p:spPr>
            <a:xfrm>
              <a:off x="7896200" y="4583994"/>
              <a:ext cx="3888432" cy="523220"/>
            </a:xfrm>
            <a:prstGeom prst="rect">
              <a:avLst/>
            </a:prstGeom>
            <a:noFill/>
          </p:spPr>
          <p:txBody>
            <a:bodyPr wrap="square" rtlCol="0">
              <a:spAutoFit/>
            </a:bodyPr>
            <a:lstStyle/>
            <a:p>
              <a:pPr algn="ctr"/>
              <a:r>
                <a:rPr lang="en-CA" sz="2800" b="1" dirty="0">
                  <a:latin typeface="HelveticaNeueLT Std" panose="020B0604020202020204" pitchFamily="34" charset="0"/>
                </a:rPr>
                <a:t>Execution</a:t>
              </a:r>
            </a:p>
          </p:txBody>
        </p:sp>
      </p:grpSp>
      <p:pic>
        <p:nvPicPr>
          <p:cNvPr id="1026" name="Picture 2" descr="Image result for idea icon"/>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65600" y="2349355"/>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lated ima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466000" y="2299570"/>
            <a:ext cx="1260000" cy="1260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check icon"/>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090906" y="2437338"/>
            <a:ext cx="1055278" cy="1084034"/>
          </a:xfrm>
          <a:prstGeom prst="rect">
            <a:avLst/>
          </a:prstGeom>
          <a:noFill/>
          <a:extLst>
            <a:ext uri="{909E8E84-426E-40DD-AFC4-6F175D3DCCD1}">
              <a14:hiddenFill xmlns:a14="http://schemas.microsoft.com/office/drawing/2010/main">
                <a:solidFill>
                  <a:srgbClr val="FFFFFF"/>
                </a:solidFill>
              </a14:hiddenFill>
            </a:ext>
          </a:extLst>
        </p:spPr>
      </p:pic>
      <p:sp>
        <p:nvSpPr>
          <p:cNvPr id="26" name="Oval 25"/>
          <p:cNvSpPr/>
          <p:nvPr/>
        </p:nvSpPr>
        <p:spPr>
          <a:xfrm>
            <a:off x="8677816" y="2038626"/>
            <a:ext cx="1881459" cy="1881459"/>
          </a:xfrm>
          <a:prstGeom prst="ellipse">
            <a:avLst/>
          </a:prstGeom>
          <a:noFill/>
          <a:ln w="76200">
            <a:solidFill>
              <a:srgbClr val="49C3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Oval 26"/>
          <p:cNvSpPr/>
          <p:nvPr/>
        </p:nvSpPr>
        <p:spPr>
          <a:xfrm>
            <a:off x="1554870" y="2038626"/>
            <a:ext cx="1881459" cy="1881459"/>
          </a:xfrm>
          <a:prstGeom prst="ellipse">
            <a:avLst/>
          </a:prstGeom>
          <a:noFill/>
          <a:ln w="76200">
            <a:solidFill>
              <a:srgbClr val="EAB4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Oval 27"/>
          <p:cNvSpPr/>
          <p:nvPr/>
        </p:nvSpPr>
        <p:spPr>
          <a:xfrm>
            <a:off x="5155270" y="1988840"/>
            <a:ext cx="1881459" cy="1881459"/>
          </a:xfrm>
          <a:prstGeom prst="ellipse">
            <a:avLst/>
          </a:prstGeom>
          <a:noFill/>
          <a:ln w="76200">
            <a:solidFill>
              <a:srgbClr val="E516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9" name="TextBox 28"/>
          <p:cNvSpPr txBox="1"/>
          <p:nvPr/>
        </p:nvSpPr>
        <p:spPr>
          <a:xfrm>
            <a:off x="1235459" y="5175002"/>
            <a:ext cx="2520280" cy="461665"/>
          </a:xfrm>
          <a:prstGeom prst="rect">
            <a:avLst/>
          </a:prstGeom>
          <a:noFill/>
        </p:spPr>
        <p:txBody>
          <a:bodyPr wrap="square" rtlCol="0">
            <a:spAutoFit/>
          </a:bodyPr>
          <a:lstStyle/>
          <a:p>
            <a:pPr algn="ctr"/>
            <a:r>
              <a:rPr lang="en-CA" sz="2400" dirty="0">
                <a:latin typeface="HelveticaNeueLT Std" panose="020B0604020202020204" pitchFamily="34" charset="0"/>
              </a:rPr>
              <a:t>10 points</a:t>
            </a:r>
          </a:p>
        </p:txBody>
      </p:sp>
      <p:sp>
        <p:nvSpPr>
          <p:cNvPr id="30" name="TextBox 29"/>
          <p:cNvSpPr txBox="1"/>
          <p:nvPr/>
        </p:nvSpPr>
        <p:spPr>
          <a:xfrm>
            <a:off x="4833810" y="5175001"/>
            <a:ext cx="2520280" cy="461665"/>
          </a:xfrm>
          <a:prstGeom prst="rect">
            <a:avLst/>
          </a:prstGeom>
          <a:noFill/>
        </p:spPr>
        <p:txBody>
          <a:bodyPr wrap="square" rtlCol="0">
            <a:spAutoFit/>
          </a:bodyPr>
          <a:lstStyle/>
          <a:p>
            <a:pPr algn="ctr"/>
            <a:r>
              <a:rPr lang="en-CA" sz="2400" dirty="0">
                <a:latin typeface="HelveticaNeueLT Std" panose="020B0604020202020204" pitchFamily="34" charset="0"/>
              </a:rPr>
              <a:t>15 points</a:t>
            </a:r>
          </a:p>
        </p:txBody>
      </p:sp>
      <p:sp>
        <p:nvSpPr>
          <p:cNvPr id="31" name="TextBox 30"/>
          <p:cNvSpPr txBox="1"/>
          <p:nvPr/>
        </p:nvSpPr>
        <p:spPr>
          <a:xfrm>
            <a:off x="8358405" y="5153206"/>
            <a:ext cx="2520280" cy="461665"/>
          </a:xfrm>
          <a:prstGeom prst="rect">
            <a:avLst/>
          </a:prstGeom>
          <a:noFill/>
        </p:spPr>
        <p:txBody>
          <a:bodyPr wrap="square" rtlCol="0">
            <a:spAutoFit/>
          </a:bodyPr>
          <a:lstStyle/>
          <a:p>
            <a:pPr algn="ctr"/>
            <a:r>
              <a:rPr lang="en-CA" sz="2400" dirty="0">
                <a:latin typeface="HelveticaNeueLT Std" panose="020B0604020202020204" pitchFamily="34" charset="0"/>
              </a:rPr>
              <a:t>10 points</a:t>
            </a:r>
          </a:p>
        </p:txBody>
      </p:sp>
    </p:spTree>
    <p:extLst>
      <p:ext uri="{BB962C8B-B14F-4D97-AF65-F5344CB8AC3E}">
        <p14:creationId xmlns:p14="http://schemas.microsoft.com/office/powerpoint/2010/main" val="3531488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5.googleusercontent.com/oW5BQG3sPAFdGf8VObyGyC-gUKxJtOV8qcODZuXZHIGvizI5c9wfG6Q0VfJpO4vTH4XgJIUqavB_ULEOmwLGTHcgZVohX45X42OyfAq0Y6_JflyR0Z95r_HdFTalGlUenkO6nBSRXmc"/>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31504" y="2420888"/>
            <a:ext cx="3312368" cy="331236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Awards</a:t>
            </a:r>
          </a:p>
        </p:txBody>
      </p:sp>
      <p:pic>
        <p:nvPicPr>
          <p:cNvPr id="4099" name="Picture 3" descr="https://lh6.googleusercontent.com/OF39_shGZ6TKIg5cN3O2brPUwNR2mHsnug3DazOhfB3Tod2Oh73yxYAYDIOuN7Q0PXufmMf_oJ32eZmKLBgsFpMyTPJpIPdjGq97hpZfKlVdcx2lrZu_v51l83eUUCHVd6SzPLOaQYA"/>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098626" y="2354989"/>
            <a:ext cx="3035308" cy="3035308"/>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3"/>
          <p:cNvGrpSpPr/>
          <p:nvPr/>
        </p:nvGrpSpPr>
        <p:grpSpPr>
          <a:xfrm>
            <a:off x="1549740" y="1952666"/>
            <a:ext cx="4275896" cy="917703"/>
            <a:chOff x="1630288" y="1796424"/>
            <a:chExt cx="4275896" cy="917703"/>
          </a:xfrm>
        </p:grpSpPr>
        <p:sp>
          <p:nvSpPr>
            <p:cNvPr id="9" name="TextBox 8"/>
            <p:cNvSpPr txBox="1"/>
            <p:nvPr/>
          </p:nvSpPr>
          <p:spPr>
            <a:xfrm>
              <a:off x="1824020" y="1796424"/>
              <a:ext cx="3888432" cy="523220"/>
            </a:xfrm>
            <a:prstGeom prst="rect">
              <a:avLst/>
            </a:prstGeom>
            <a:noFill/>
          </p:spPr>
          <p:txBody>
            <a:bodyPr wrap="square" rtlCol="0">
              <a:spAutoFit/>
            </a:bodyPr>
            <a:lstStyle/>
            <a:p>
              <a:pPr algn="ctr"/>
              <a:r>
                <a:rPr lang="en-CA" sz="2800" b="1" dirty="0">
                  <a:latin typeface="HelveticaNeueLT Std" panose="020B0604020202020204" pitchFamily="34" charset="0"/>
                </a:rPr>
                <a:t>First Prize</a:t>
              </a:r>
            </a:p>
          </p:txBody>
        </p:sp>
        <p:sp>
          <p:nvSpPr>
            <p:cNvPr id="10" name="TextBox 9"/>
            <p:cNvSpPr txBox="1"/>
            <p:nvPr/>
          </p:nvSpPr>
          <p:spPr>
            <a:xfrm>
              <a:off x="1630288" y="2252462"/>
              <a:ext cx="4275896" cy="461665"/>
            </a:xfrm>
            <a:prstGeom prst="rect">
              <a:avLst/>
            </a:prstGeom>
            <a:noFill/>
          </p:spPr>
          <p:txBody>
            <a:bodyPr wrap="square" rtlCol="0">
              <a:spAutoFit/>
            </a:bodyPr>
            <a:lstStyle/>
            <a:p>
              <a:pPr algn="ctr"/>
              <a:r>
                <a:rPr lang="en-CA" sz="2400" dirty="0">
                  <a:latin typeface="HelveticaNeueLT Std" panose="020B0604020202020204" pitchFamily="34" charset="0"/>
                </a:rPr>
                <a:t>$25 Amazon Gift Card</a:t>
              </a:r>
            </a:p>
          </p:txBody>
        </p:sp>
      </p:grpSp>
      <p:grpSp>
        <p:nvGrpSpPr>
          <p:cNvPr id="12" name="Group 11"/>
          <p:cNvGrpSpPr/>
          <p:nvPr/>
        </p:nvGrpSpPr>
        <p:grpSpPr>
          <a:xfrm>
            <a:off x="6478332" y="1916609"/>
            <a:ext cx="4275896" cy="917703"/>
            <a:chOff x="1630288" y="1796424"/>
            <a:chExt cx="4275896" cy="917703"/>
          </a:xfrm>
        </p:grpSpPr>
        <p:sp>
          <p:nvSpPr>
            <p:cNvPr id="13" name="TextBox 12"/>
            <p:cNvSpPr txBox="1"/>
            <p:nvPr/>
          </p:nvSpPr>
          <p:spPr>
            <a:xfrm>
              <a:off x="1824020" y="1796424"/>
              <a:ext cx="3888432" cy="523220"/>
            </a:xfrm>
            <a:prstGeom prst="rect">
              <a:avLst/>
            </a:prstGeom>
            <a:noFill/>
          </p:spPr>
          <p:txBody>
            <a:bodyPr wrap="square" rtlCol="0">
              <a:spAutoFit/>
            </a:bodyPr>
            <a:lstStyle/>
            <a:p>
              <a:pPr algn="ctr"/>
              <a:r>
                <a:rPr lang="en-CA" sz="2800" b="1" dirty="0">
                  <a:latin typeface="HelveticaNeueLT Std" panose="020B0604020202020204" pitchFamily="34" charset="0"/>
                </a:rPr>
                <a:t>Second Prize</a:t>
              </a:r>
            </a:p>
          </p:txBody>
        </p:sp>
        <p:sp>
          <p:nvSpPr>
            <p:cNvPr id="14" name="TextBox 13"/>
            <p:cNvSpPr txBox="1"/>
            <p:nvPr/>
          </p:nvSpPr>
          <p:spPr>
            <a:xfrm>
              <a:off x="1630288" y="2252462"/>
              <a:ext cx="4275896" cy="461665"/>
            </a:xfrm>
            <a:prstGeom prst="rect">
              <a:avLst/>
            </a:prstGeom>
            <a:noFill/>
          </p:spPr>
          <p:txBody>
            <a:bodyPr wrap="square" rtlCol="0">
              <a:spAutoFit/>
            </a:bodyPr>
            <a:lstStyle/>
            <a:p>
              <a:pPr algn="ctr"/>
              <a:r>
                <a:rPr lang="en-CA" sz="2400" dirty="0">
                  <a:latin typeface="HelveticaNeueLT Std" panose="020B0604020202020204" pitchFamily="34" charset="0"/>
                </a:rPr>
                <a:t>$15 Starbucks Gift Card</a:t>
              </a:r>
            </a:p>
          </p:txBody>
        </p:sp>
      </p:grpSp>
      <p:sp>
        <p:nvSpPr>
          <p:cNvPr id="3" name="Rectangle 2"/>
          <p:cNvSpPr/>
          <p:nvPr/>
        </p:nvSpPr>
        <p:spPr>
          <a:xfrm>
            <a:off x="2423592" y="3284984"/>
            <a:ext cx="648072" cy="5876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075980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Datasets</a:t>
            </a:r>
          </a:p>
        </p:txBody>
      </p:sp>
      <p:sp>
        <p:nvSpPr>
          <p:cNvPr id="5" name="TextBox 4"/>
          <p:cNvSpPr txBox="1"/>
          <p:nvPr/>
        </p:nvSpPr>
        <p:spPr>
          <a:xfrm>
            <a:off x="469972" y="4566863"/>
            <a:ext cx="4320480" cy="954107"/>
          </a:xfrm>
          <a:prstGeom prst="rect">
            <a:avLst/>
          </a:prstGeom>
          <a:noFill/>
        </p:spPr>
        <p:txBody>
          <a:bodyPr wrap="square" rtlCol="0">
            <a:spAutoFit/>
          </a:bodyPr>
          <a:lstStyle/>
          <a:p>
            <a:pPr algn="ctr"/>
            <a:r>
              <a:rPr lang="en-CA" sz="2800" dirty="0">
                <a:latin typeface="HelveticaNeueLT Std" panose="020B0604020202020204" pitchFamily="34" charset="0"/>
              </a:rPr>
              <a:t>General Social </a:t>
            </a:r>
          </a:p>
          <a:p>
            <a:pPr algn="ctr"/>
            <a:r>
              <a:rPr lang="en-CA" sz="2800" dirty="0">
                <a:latin typeface="HelveticaNeueLT Std" panose="020B0604020202020204" pitchFamily="34" charset="0"/>
              </a:rPr>
              <a:t>Survey</a:t>
            </a:r>
          </a:p>
        </p:txBody>
      </p:sp>
      <p:sp>
        <p:nvSpPr>
          <p:cNvPr id="6" name="TextBox 5"/>
          <p:cNvSpPr txBox="1"/>
          <p:nvPr/>
        </p:nvSpPr>
        <p:spPr>
          <a:xfrm>
            <a:off x="3823046" y="4566863"/>
            <a:ext cx="4320480" cy="954107"/>
          </a:xfrm>
          <a:prstGeom prst="rect">
            <a:avLst/>
          </a:prstGeom>
          <a:noFill/>
        </p:spPr>
        <p:txBody>
          <a:bodyPr wrap="square" rtlCol="0">
            <a:spAutoFit/>
          </a:bodyPr>
          <a:lstStyle/>
          <a:p>
            <a:pPr algn="ctr"/>
            <a:r>
              <a:rPr lang="en-CA" sz="2800" dirty="0">
                <a:latin typeface="HelveticaNeueLT Std" panose="020B0604020202020204" pitchFamily="34" charset="0"/>
              </a:rPr>
              <a:t>VR Spatial </a:t>
            </a:r>
          </a:p>
          <a:p>
            <a:pPr algn="ctr"/>
            <a:r>
              <a:rPr lang="en-CA" sz="2800" dirty="0">
                <a:latin typeface="HelveticaNeueLT Std" panose="020B0604020202020204" pitchFamily="34" charset="0"/>
              </a:rPr>
              <a:t>Navigation</a:t>
            </a:r>
          </a:p>
        </p:txBody>
      </p:sp>
      <p:sp>
        <p:nvSpPr>
          <p:cNvPr id="7" name="TextBox 6"/>
          <p:cNvSpPr txBox="1"/>
          <p:nvPr/>
        </p:nvSpPr>
        <p:spPr>
          <a:xfrm>
            <a:off x="7268429" y="4782306"/>
            <a:ext cx="4320480" cy="523220"/>
          </a:xfrm>
          <a:prstGeom prst="rect">
            <a:avLst/>
          </a:prstGeom>
          <a:noFill/>
        </p:spPr>
        <p:txBody>
          <a:bodyPr wrap="square" rtlCol="0">
            <a:spAutoFit/>
          </a:bodyPr>
          <a:lstStyle/>
          <a:p>
            <a:pPr algn="ctr"/>
            <a:r>
              <a:rPr lang="en-CA" sz="2800" dirty="0" err="1">
                <a:latin typeface="HelveticaNeueLT Std" panose="020B0604020202020204" pitchFamily="34" charset="0"/>
              </a:rPr>
              <a:t>Eyetracking</a:t>
            </a:r>
            <a:endParaRPr lang="en-CA" sz="2800" dirty="0">
              <a:latin typeface="HelveticaNeueLT Std" panose="020B0604020202020204" pitchFamily="34" charset="0"/>
            </a:endParaRPr>
          </a:p>
        </p:txBody>
      </p:sp>
      <p:sp>
        <p:nvSpPr>
          <p:cNvPr id="8" name="TextBox 7"/>
          <p:cNvSpPr txBox="1"/>
          <p:nvPr/>
        </p:nvSpPr>
        <p:spPr>
          <a:xfrm>
            <a:off x="623392" y="1936882"/>
            <a:ext cx="7128792" cy="584775"/>
          </a:xfrm>
          <a:prstGeom prst="rect">
            <a:avLst/>
          </a:prstGeom>
          <a:noFill/>
        </p:spPr>
        <p:txBody>
          <a:bodyPr wrap="square" rtlCol="0">
            <a:spAutoFit/>
          </a:bodyPr>
          <a:lstStyle/>
          <a:p>
            <a:pPr algn="ctr"/>
            <a:r>
              <a:rPr lang="en-CA" sz="3200" b="1" dirty="0">
                <a:latin typeface="HelveticaNeueLT Std" panose="020B0604020202020204" pitchFamily="34" charset="0"/>
              </a:rPr>
              <a:t>What is your team interested in?</a:t>
            </a:r>
          </a:p>
        </p:txBody>
      </p:sp>
      <p:pic>
        <p:nvPicPr>
          <p:cNvPr id="6146" name="Picture 2" descr="gs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56074" y="3306768"/>
            <a:ext cx="1948276" cy="100157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imotions.com/wp-content/uploads/2013/01/New-Icons-EyeTracking-285x212.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21413" y="2983913"/>
            <a:ext cx="2214513" cy="164728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8" descr="Image result for 3d gps arrow"/>
          <p:cNvPicPr>
            <a:picLocks noChangeAspect="1" noChangeArrowheads="1"/>
          </p:cNvPicPr>
          <p:nvPr/>
        </p:nvPicPr>
        <p:blipFill>
          <a:blip r:embed="rId6" cstate="print">
            <a:extLst>
              <a:ext uri="{BEBA8EAE-BF5A-486C-A8C5-ECC9F3942E4B}">
                <a14:imgProps xmlns:a14="http://schemas.microsoft.com/office/drawing/2010/main">
                  <a14:imgLayer r:embed="rId7">
                    <a14:imgEffect>
                      <a14:backgroundRemoval t="0" b="100000" l="10000" r="90000"/>
                    </a14:imgEffect>
                    <a14:imgEffect>
                      <a14:colorTemperature colorTemp="2375"/>
                    </a14:imgEffect>
                    <a14:imgEffect>
                      <a14:saturation sat="362000"/>
                    </a14:imgEffect>
                  </a14:imgLayer>
                </a14:imgProps>
              </a:ext>
              <a:ext uri="{28A0092B-C50C-407E-A947-70E740481C1C}">
                <a14:useLocalDpi xmlns:a14="http://schemas.microsoft.com/office/drawing/2010/main" val="0"/>
              </a:ext>
            </a:extLst>
          </a:blip>
          <a:srcRect/>
          <a:stretch>
            <a:fillRect/>
          </a:stretch>
        </p:blipFill>
        <p:spPr bwMode="auto">
          <a:xfrm>
            <a:off x="4927456" y="3118464"/>
            <a:ext cx="2070850" cy="13781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8370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6021288"/>
            <a:ext cx="2804070" cy="690192"/>
          </a:xfrm>
          <a:prstGeom prst="rect">
            <a:avLst/>
          </a:prstGeom>
        </p:spPr>
      </p:pic>
      <p:sp>
        <p:nvSpPr>
          <p:cNvPr id="24" name="Rectangle 23"/>
          <p:cNvSpPr/>
          <p:nvPr/>
        </p:nvSpPr>
        <p:spPr>
          <a:xfrm>
            <a:off x="0" y="0"/>
            <a:ext cx="12192000" cy="1412776"/>
          </a:xfrm>
          <a:prstGeom prst="rect">
            <a:avLst/>
          </a:prstGeom>
          <a:solidFill>
            <a:srgbClr val="3F0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extBox 1"/>
          <p:cNvSpPr txBox="1"/>
          <p:nvPr/>
        </p:nvSpPr>
        <p:spPr>
          <a:xfrm>
            <a:off x="479376" y="244723"/>
            <a:ext cx="11017224" cy="830997"/>
          </a:xfrm>
          <a:prstGeom prst="rect">
            <a:avLst/>
          </a:prstGeom>
          <a:noFill/>
        </p:spPr>
        <p:txBody>
          <a:bodyPr wrap="square" rtlCol="0">
            <a:spAutoFit/>
          </a:bodyPr>
          <a:lstStyle/>
          <a:p>
            <a:r>
              <a:rPr lang="en-CA" sz="4800" b="1" dirty="0">
                <a:solidFill>
                  <a:schemeClr val="bg1"/>
                </a:solidFill>
                <a:latin typeface="HelveticaNeueLT Std" panose="020B0604020202020204" pitchFamily="34" charset="0"/>
              </a:rPr>
              <a:t>Datasets</a:t>
            </a:r>
          </a:p>
        </p:txBody>
      </p:sp>
      <p:sp>
        <p:nvSpPr>
          <p:cNvPr id="8" name="TextBox 7"/>
          <p:cNvSpPr txBox="1"/>
          <p:nvPr/>
        </p:nvSpPr>
        <p:spPr>
          <a:xfrm>
            <a:off x="623392" y="1936882"/>
            <a:ext cx="7128792" cy="584775"/>
          </a:xfrm>
          <a:prstGeom prst="rect">
            <a:avLst/>
          </a:prstGeom>
          <a:noFill/>
        </p:spPr>
        <p:txBody>
          <a:bodyPr wrap="square" rtlCol="0">
            <a:spAutoFit/>
          </a:bodyPr>
          <a:lstStyle/>
          <a:p>
            <a:pPr algn="ctr"/>
            <a:r>
              <a:rPr lang="en-CA" sz="3200" b="1" dirty="0">
                <a:latin typeface="HelveticaNeueLT Std" panose="020B0604020202020204" pitchFamily="34" charset="0"/>
              </a:rPr>
              <a:t>What is your team interested in?</a:t>
            </a:r>
          </a:p>
        </p:txBody>
      </p:sp>
      <p:sp>
        <p:nvSpPr>
          <p:cNvPr id="9" name="TextBox 8"/>
          <p:cNvSpPr txBox="1"/>
          <p:nvPr/>
        </p:nvSpPr>
        <p:spPr>
          <a:xfrm>
            <a:off x="1739516" y="3356992"/>
            <a:ext cx="8712968" cy="1384995"/>
          </a:xfrm>
          <a:prstGeom prst="rect">
            <a:avLst/>
          </a:prstGeom>
          <a:noFill/>
        </p:spPr>
        <p:txBody>
          <a:bodyPr wrap="square" rtlCol="0">
            <a:spAutoFit/>
          </a:bodyPr>
          <a:lstStyle/>
          <a:p>
            <a:pPr algn="ctr"/>
            <a:r>
              <a:rPr lang="en-CA" sz="2800" b="1" dirty="0">
                <a:latin typeface="HelveticaNeueLT Std" panose="020B0604020202020204" pitchFamily="34" charset="0"/>
              </a:rPr>
              <a:t>…or you can choose your own adventure! </a:t>
            </a:r>
          </a:p>
          <a:p>
            <a:pPr algn="ctr"/>
            <a:r>
              <a:rPr lang="en-CA" sz="2800" dirty="0">
                <a:latin typeface="HelveticaNeueLT Std" panose="020B0604020202020204" pitchFamily="34" charset="0"/>
              </a:rPr>
              <a:t>(Nature Scientific Data, Open Science Framework, Harvard </a:t>
            </a:r>
            <a:r>
              <a:rPr lang="en-CA" sz="2800" dirty="0" err="1">
                <a:latin typeface="HelveticaNeueLT Std" panose="020B0604020202020204" pitchFamily="34" charset="0"/>
              </a:rPr>
              <a:t>Dataverse</a:t>
            </a:r>
            <a:r>
              <a:rPr lang="en-CA" sz="2800" dirty="0">
                <a:latin typeface="HelveticaNeueLT Std" panose="020B0604020202020204" pitchFamily="34" charset="0"/>
              </a:rPr>
              <a:t>, Google Dataset Search, etc.)</a:t>
            </a:r>
          </a:p>
        </p:txBody>
      </p:sp>
    </p:spTree>
    <p:extLst>
      <p:ext uri="{BB962C8B-B14F-4D97-AF65-F5344CB8AC3E}">
        <p14:creationId xmlns:p14="http://schemas.microsoft.com/office/powerpoint/2010/main" val="7019821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1705</TotalTime>
  <Words>1093</Words>
  <Application>Microsoft Office PowerPoint</Application>
  <PresentationFormat>Widescreen</PresentationFormat>
  <Paragraphs>169</Paragraphs>
  <Slides>21</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HelveticaNeueLT Std</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Introduction to GitHub</vt:lpstr>
      <vt:lpstr>Getting started</vt:lpstr>
      <vt:lpstr>What is Git(Hub)?</vt:lpstr>
      <vt:lpstr>PowerPoint Presentation</vt:lpstr>
      <vt:lpstr>PowerPoint Presentation</vt:lpstr>
      <vt:lpstr>PowerPoint Presentation</vt:lpstr>
      <vt:lpstr>PowerPoint Presentation</vt:lpstr>
      <vt:lpstr>PowerPoint Presentation</vt:lpstr>
      <vt:lpstr>PowerPoint Presentation</vt:lpstr>
      <vt:lpstr>Madlib relay!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Bryan Hong</dc:creator>
  <cp:lastModifiedBy>Annabel Fan</cp:lastModifiedBy>
  <cp:revision>42</cp:revision>
  <dcterms:created xsi:type="dcterms:W3CDTF">2019-04-25T18:58:28Z</dcterms:created>
  <dcterms:modified xsi:type="dcterms:W3CDTF">2019-05-03T19:58:01Z</dcterms:modified>
</cp:coreProperties>
</file>

<file path=docProps/thumbnail.jpeg>
</file>